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7772400" cy="10058400"/>
  <p:embeddedFontLs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DC8A1A-03AF-4FFE-AFF8-8C50F988E77B}">
  <a:tblStyle styleId="{43DC8A1A-03AF-4FFE-AFF8-8C50F988E7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rbel-bold.fntdata"/><Relationship Id="rId10" Type="http://schemas.openxmlformats.org/officeDocument/2006/relationships/slide" Target="slides/slide4.xml"/><Relationship Id="rId32" Type="http://schemas.openxmlformats.org/officeDocument/2006/relationships/font" Target="fonts/Corbel-regular.fntdata"/><Relationship Id="rId13" Type="http://schemas.openxmlformats.org/officeDocument/2006/relationships/slide" Target="slides/slide7.xml"/><Relationship Id="rId35" Type="http://schemas.openxmlformats.org/officeDocument/2006/relationships/font" Target="fonts/Corbel-boldItalic.fntdata"/><Relationship Id="rId12" Type="http://schemas.openxmlformats.org/officeDocument/2006/relationships/slide" Target="slides/slide6.xml"/><Relationship Id="rId34" Type="http://schemas.openxmlformats.org/officeDocument/2006/relationships/font" Target="fonts/Corbel-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aa268fc9f_0_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eaa268fc9f_0_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a00ff67ac_2_30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ea00ff67ac_2_30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9d525d31e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e9d525d31e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a00ff67ac_2_32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ea00ff67ac_2_32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a00ff67ac_2_33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ea00ff67ac_2_33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9d525d31e_0_3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e9d525d31e_0_3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a00ff67ac_0_4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ea00ff67ac_0_4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8c5b6f5af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e8c5b6f5af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a00ff67ac_0_1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ea00ff67ac_0_1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a00ff67ac_0_1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ea00ff67ac_0_1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aa268fc9f_0_1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eaa268fc9f_0_1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a00ff67ac_0_2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ea00ff67ac_0_2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a00ff67ac_0_5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ea00ff67ac_0_5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8c5b6f5af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e8c5b6f5af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a00ff67ac_0_8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ea00ff67ac_0_8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aa268fc9f_0_2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eaa268fc9f_0_2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a12e7d1d0_0_3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ea12e7d1d0_0_3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9d525d31e_0_1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e9d525d31e_0_1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aa268fc9f_0_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eaa268fc9f_0_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9d525d31e_0_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e9d525d31e_0_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a00ff67ac_2_29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ea00ff67ac_2_29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aa268fc9f_0_1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eaa268fc9f_0_1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aa268fc9f_0_4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eaa268fc9f_0_4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609480" y="1604520"/>
            <a:ext cx="109724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609480" y="3682080"/>
            <a:ext cx="109724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609480" y="160452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609480" y="368208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6231960" y="368208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609480" y="1604520"/>
            <a:ext cx="35330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4319640" y="1604520"/>
            <a:ext cx="35330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8029800" y="1604520"/>
            <a:ext cx="35330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609480" y="3682080"/>
            <a:ext cx="35330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4319640" y="3682080"/>
            <a:ext cx="35330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8029800" y="3682080"/>
            <a:ext cx="35330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8" name="Shape 68"/>
        <p:cNvGrpSpPr/>
        <p:nvPr/>
      </p:nvGrpSpPr>
      <p:grpSpPr>
        <a:xfrm>
          <a:off x="0" y="0"/>
          <a:ext cx="0" cy="0"/>
          <a:chOff x="0" y="0"/>
          <a:chExt cx="0" cy="0"/>
        </a:xfrm>
      </p:grpSpPr>
      <p:sp>
        <p:nvSpPr>
          <p:cNvPr id="69" name="Google Shape;69;p1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1" name="Shape 71"/>
        <p:cNvGrpSpPr/>
        <p:nvPr/>
      </p:nvGrpSpPr>
      <p:grpSpPr>
        <a:xfrm>
          <a:off x="0" y="0"/>
          <a:ext cx="0" cy="0"/>
          <a:chOff x="0" y="0"/>
          <a:chExt cx="0" cy="0"/>
        </a:xfrm>
      </p:grpSpPr>
      <p:sp>
        <p:nvSpPr>
          <p:cNvPr id="72" name="Google Shape;72;p1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4" name="Shape 74"/>
        <p:cNvGrpSpPr/>
        <p:nvPr/>
      </p:nvGrpSpPr>
      <p:grpSpPr>
        <a:xfrm>
          <a:off x="0" y="0"/>
          <a:ext cx="0" cy="0"/>
          <a:chOff x="0" y="0"/>
          <a:chExt cx="0" cy="0"/>
        </a:xfrm>
      </p:grpSpPr>
      <p:sp>
        <p:nvSpPr>
          <p:cNvPr id="75" name="Google Shape;75;p1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9"/>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9"/>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8" name="Shape 78"/>
        <p:cNvGrpSpPr/>
        <p:nvPr/>
      </p:nvGrpSpPr>
      <p:grpSpPr>
        <a:xfrm>
          <a:off x="0" y="0"/>
          <a:ext cx="0" cy="0"/>
          <a:chOff x="0" y="0"/>
          <a:chExt cx="0" cy="0"/>
        </a:xfrm>
      </p:grpSpPr>
      <p:sp>
        <p:nvSpPr>
          <p:cNvPr id="79" name="Google Shape;79;p20"/>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1"/>
          <p:cNvSpPr txBox="1"/>
          <p:nvPr>
            <p:ph idx="2" type="body"/>
          </p:nvPr>
        </p:nvSpPr>
        <p:spPr>
          <a:xfrm>
            <a:off x="623196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1"/>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2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 type="body"/>
          </p:nvPr>
        </p:nvSpPr>
        <p:spPr>
          <a:xfrm>
            <a:off x="609480" y="1604520"/>
            <a:ext cx="535428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2"/>
          <p:cNvSpPr txBox="1"/>
          <p:nvPr>
            <p:ph idx="3"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2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3"/>
          <p:cNvSpPr txBox="1"/>
          <p:nvPr>
            <p:ph idx="3"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5" name="Shape 95"/>
        <p:cNvGrpSpPr/>
        <p:nvPr/>
      </p:nvGrpSpPr>
      <p:grpSpPr>
        <a:xfrm>
          <a:off x="0" y="0"/>
          <a:ext cx="0" cy="0"/>
          <a:chOff x="0" y="0"/>
          <a:chExt cx="0" cy="0"/>
        </a:xfrm>
      </p:grpSpPr>
      <p:sp>
        <p:nvSpPr>
          <p:cNvPr id="96" name="Google Shape;96;p2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 type="body"/>
          </p:nvPr>
        </p:nvSpPr>
        <p:spPr>
          <a:xfrm>
            <a:off x="609480" y="160452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4"/>
          <p:cNvSpPr txBox="1"/>
          <p:nvPr>
            <p:ph idx="2" type="body"/>
          </p:nvPr>
        </p:nvSpPr>
        <p:spPr>
          <a:xfrm>
            <a:off x="609480" y="3682080"/>
            <a:ext cx="109724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9" name="Shape 99"/>
        <p:cNvGrpSpPr/>
        <p:nvPr/>
      </p:nvGrpSpPr>
      <p:grpSpPr>
        <a:xfrm>
          <a:off x="0" y="0"/>
          <a:ext cx="0" cy="0"/>
          <a:chOff x="0" y="0"/>
          <a:chExt cx="0" cy="0"/>
        </a:xfrm>
      </p:grpSpPr>
      <p:sp>
        <p:nvSpPr>
          <p:cNvPr id="100" name="Google Shape;100;p2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 type="body"/>
          </p:nvPr>
        </p:nvSpPr>
        <p:spPr>
          <a:xfrm>
            <a:off x="60948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2" type="body"/>
          </p:nvPr>
        </p:nvSpPr>
        <p:spPr>
          <a:xfrm>
            <a:off x="6231960" y="160452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3" type="body"/>
          </p:nvPr>
        </p:nvSpPr>
        <p:spPr>
          <a:xfrm>
            <a:off x="60948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4" type="body"/>
          </p:nvPr>
        </p:nvSpPr>
        <p:spPr>
          <a:xfrm>
            <a:off x="6231960" y="3682080"/>
            <a:ext cx="535428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5" name="Shape 105"/>
        <p:cNvGrpSpPr/>
        <p:nvPr/>
      </p:nvGrpSpPr>
      <p:grpSpPr>
        <a:xfrm>
          <a:off x="0" y="0"/>
          <a:ext cx="0" cy="0"/>
          <a:chOff x="0" y="0"/>
          <a:chExt cx="0" cy="0"/>
        </a:xfrm>
      </p:grpSpPr>
      <p:sp>
        <p:nvSpPr>
          <p:cNvPr id="106" name="Google Shape;106;p2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 type="body"/>
          </p:nvPr>
        </p:nvSpPr>
        <p:spPr>
          <a:xfrm>
            <a:off x="60948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2" type="body"/>
          </p:nvPr>
        </p:nvSpPr>
        <p:spPr>
          <a:xfrm>
            <a:off x="431964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3" type="body"/>
          </p:nvPr>
        </p:nvSpPr>
        <p:spPr>
          <a:xfrm>
            <a:off x="8029800" y="160452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4" type="body"/>
          </p:nvPr>
        </p:nvSpPr>
        <p:spPr>
          <a:xfrm>
            <a:off x="60948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5" type="body"/>
          </p:nvPr>
        </p:nvSpPr>
        <p:spPr>
          <a:xfrm>
            <a:off x="431964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6" type="body"/>
          </p:nvPr>
        </p:nvSpPr>
        <p:spPr>
          <a:xfrm>
            <a:off x="8029800" y="3682080"/>
            <a:ext cx="353304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 name="Shape 15"/>
        <p:cNvGrpSpPr/>
        <p:nvPr/>
      </p:nvGrpSpPr>
      <p:grpSpPr>
        <a:xfrm>
          <a:off x="0" y="0"/>
          <a:ext cx="0" cy="0"/>
          <a:chOff x="0" y="0"/>
          <a:chExt cx="0" cy="0"/>
        </a:xfrm>
      </p:grpSpPr>
      <p:sp>
        <p:nvSpPr>
          <p:cNvPr id="16" name="Google Shape;16;p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
          <p:cNvSpPr txBox="1"/>
          <p:nvPr>
            <p:ph idx="1" type="body"/>
          </p:nvPr>
        </p:nvSpPr>
        <p:spPr>
          <a:xfrm>
            <a:off x="609480" y="1604520"/>
            <a:ext cx="10972440" cy="397728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609480" y="1604520"/>
            <a:ext cx="5354280" cy="397728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5"/>
          <p:cNvSpPr txBox="1"/>
          <p:nvPr>
            <p:ph idx="2" type="body"/>
          </p:nvPr>
        </p:nvSpPr>
        <p:spPr>
          <a:xfrm>
            <a:off x="6231960" y="1604520"/>
            <a:ext cx="5354280" cy="397728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609480" y="160452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6231960" y="1604520"/>
            <a:ext cx="5354280" cy="397728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609480" y="368208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609480" y="1604520"/>
            <a:ext cx="5354280" cy="397728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6231960" y="368208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609480" y="160452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6231960" y="1604520"/>
            <a:ext cx="535428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609480" y="3682080"/>
            <a:ext cx="10972440" cy="1896840"/>
          </a:xfrm>
          <a:prstGeom prst="rect">
            <a:avLst/>
          </a:prstGeom>
          <a:noFill/>
          <a:ln>
            <a:noFill/>
          </a:ln>
        </p:spPr>
        <p:txBody>
          <a:bodyPr anchorCtr="0" anchor="ctr"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9980640" y="0"/>
            <a:ext cx="2211120" cy="6857640"/>
          </a:xfrm>
          <a:prstGeom prst="rect">
            <a:avLst/>
          </a:prstGeom>
          <a:noFill/>
          <a:ln>
            <a:noFill/>
          </a:ln>
        </p:spPr>
        <p:txBody>
          <a:bodyPr anchorCtr="0" anchor="ctr" bIns="45000" lIns="90000" spcFirstLastPara="1" rIns="90000" wrap="square" tIns="450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p1"/>
          <p:cNvSpPr txBox="1"/>
          <p:nvPr>
            <p:ph type="title"/>
          </p:nvPr>
        </p:nvSpPr>
        <p:spPr>
          <a:xfrm>
            <a:off x="286920" y="4346280"/>
            <a:ext cx="6797880" cy="1674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p:nvPr/>
        </p:nvSpPr>
        <p:spPr>
          <a:xfrm>
            <a:off x="0" y="6794280"/>
            <a:ext cx="9980280" cy="6336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0"/>
            <a:ext cx="9980280" cy="6336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rot="5400000">
            <a:off x="-3378240" y="3410280"/>
            <a:ext cx="6825960" cy="6876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838080" y="365040"/>
            <a:ext cx="10515240" cy="13251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4"/>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2" name="Google Shape;62;p14"/>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64" name="Google Shape;64;p14"/>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support.hdfgroup.org/HDF5/doc/ADGuide/ImageSpec.html" TargetMode="External"/><Relationship Id="rId4" Type="http://schemas.openxmlformats.org/officeDocument/2006/relationships/hyperlink" Target="https://support.hdfgroup.org/HDF5/doc/ADGuide/ImageSpec.html" TargetMode="External"/><Relationship Id="rId5" Type="http://schemas.openxmlformats.org/officeDocument/2006/relationships/hyperlink" Target="https://support.hdfgroup.org/HDF5/doc/ADGuide/ImageSpec.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drive.google.com/file/d/1USZYzaGZ27kdP23bnl1-6Z0dKcGc1Ppy/view"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drive.google.com/file/d/15DMMYutY4z3BE5d37EeGog12bAuoBeMW/view"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gif"/><Relationship Id="rId4" Type="http://schemas.openxmlformats.org/officeDocument/2006/relationships/image" Target="../media/image1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13.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p:nvPr/>
        </p:nvSpPr>
        <p:spPr>
          <a:xfrm>
            <a:off x="9173880" y="0"/>
            <a:ext cx="3020040" cy="685764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p:nvPr/>
        </p:nvSpPr>
        <p:spPr>
          <a:xfrm>
            <a:off x="7122240" y="3809160"/>
            <a:ext cx="1662120" cy="392040"/>
          </a:xfrm>
          <a:prstGeom prst="rect">
            <a:avLst/>
          </a:prstGeom>
          <a:noFill/>
          <a:ln>
            <a:noFill/>
          </a:ln>
        </p:spPr>
        <p:txBody>
          <a:bodyPr anchorCtr="0" anchor="t" bIns="0" lIns="0" spcFirstLastPara="1" rIns="0" wrap="square" tIns="36000">
            <a:noAutofit/>
          </a:bodyPr>
          <a:lstStyle/>
          <a:p>
            <a:pPr indent="0" lvl="0" marL="0" marR="0" rtl="0" algn="r">
              <a:lnSpc>
                <a:spcPct val="87500"/>
              </a:lnSpc>
              <a:spcBef>
                <a:spcPts val="0"/>
              </a:spcBef>
              <a:spcAft>
                <a:spcPts val="0"/>
              </a:spcAft>
              <a:buNone/>
            </a:pPr>
            <a:r>
              <a:rPr b="1" i="0" lang="en-US" sz="1600" u="none" cap="none" strike="noStrike">
                <a:solidFill>
                  <a:srgbClr val="808080"/>
                </a:solidFill>
                <a:latin typeface="Corbel"/>
                <a:ea typeface="Corbel"/>
                <a:cs typeface="Corbel"/>
                <a:sym typeface="Corbel"/>
              </a:rPr>
              <a:t>AMIGEN</a:t>
            </a:r>
            <a:endParaRPr b="0" i="0" sz="1600" u="none" cap="none" strike="noStrike">
              <a:latin typeface="Arial"/>
              <a:ea typeface="Arial"/>
              <a:cs typeface="Arial"/>
              <a:sym typeface="Arial"/>
            </a:endParaRPr>
          </a:p>
          <a:p>
            <a:pPr indent="0" lvl="0" marL="0" marR="0" rtl="0" algn="r">
              <a:lnSpc>
                <a:spcPct val="87500"/>
              </a:lnSpc>
              <a:spcBef>
                <a:spcPts val="0"/>
              </a:spcBef>
              <a:spcAft>
                <a:spcPts val="0"/>
              </a:spcAft>
              <a:buNone/>
            </a:pPr>
            <a:r>
              <a:rPr b="1" lang="en-US" sz="1600">
                <a:solidFill>
                  <a:srgbClr val="808080"/>
                </a:solidFill>
                <a:latin typeface="Corbel"/>
                <a:ea typeface="Corbel"/>
                <a:cs typeface="Corbel"/>
                <a:sym typeface="Corbel"/>
              </a:rPr>
              <a:t>R &amp; D</a:t>
            </a:r>
            <a:endParaRPr b="0" i="0" sz="1600" u="none" cap="none" strike="noStrike">
              <a:solidFill>
                <a:srgbClr val="808080"/>
              </a:solidFill>
              <a:latin typeface="Arial"/>
              <a:ea typeface="Arial"/>
              <a:cs typeface="Arial"/>
              <a:sym typeface="Arial"/>
            </a:endParaRPr>
          </a:p>
        </p:txBody>
      </p:sp>
      <p:sp>
        <p:nvSpPr>
          <p:cNvPr id="119" name="Google Shape;119;p27"/>
          <p:cNvSpPr txBox="1"/>
          <p:nvPr/>
        </p:nvSpPr>
        <p:spPr>
          <a:xfrm>
            <a:off x="1716150" y="2018098"/>
            <a:ext cx="5545800" cy="1845000"/>
          </a:xfrm>
          <a:prstGeom prst="rect">
            <a:avLst/>
          </a:prstGeom>
          <a:noFill/>
          <a:ln>
            <a:noFill/>
          </a:ln>
        </p:spPr>
        <p:txBody>
          <a:bodyPr anchorCtr="0" anchor="b" bIns="45700" lIns="91425" spcFirstLastPara="1" rIns="91425" wrap="square" tIns="45700">
            <a:noAutofit/>
          </a:bodyPr>
          <a:lstStyle/>
          <a:p>
            <a:pPr indent="0" lvl="0" marL="0" marR="0" rtl="0" algn="ctr">
              <a:lnSpc>
                <a:spcPct val="125000"/>
              </a:lnSpc>
              <a:spcBef>
                <a:spcPts val="0"/>
              </a:spcBef>
              <a:spcAft>
                <a:spcPts val="0"/>
              </a:spcAft>
              <a:buNone/>
            </a:pPr>
            <a:r>
              <a:rPr b="1" i="1" lang="en-US" sz="4000">
                <a:latin typeface="Times New Roman"/>
                <a:ea typeface="Times New Roman"/>
                <a:cs typeface="Times New Roman"/>
                <a:sym typeface="Times New Roman"/>
              </a:rPr>
              <a:t>Eric Herendeen</a:t>
            </a:r>
            <a:endParaRPr i="0" sz="4000" u="none" cap="none" strike="noStrike"/>
          </a:p>
        </p:txBody>
      </p:sp>
      <p:sp>
        <p:nvSpPr>
          <p:cNvPr id="120" name="Google Shape;120;p27"/>
          <p:cNvSpPr txBox="1"/>
          <p:nvPr/>
        </p:nvSpPr>
        <p:spPr>
          <a:xfrm>
            <a:off x="5484550" y="4650475"/>
            <a:ext cx="3696900" cy="1191600"/>
          </a:xfrm>
          <a:prstGeom prst="rect">
            <a:avLst/>
          </a:prstGeom>
          <a:solidFill>
            <a:srgbClr val="000000"/>
          </a:solidFill>
          <a:ln>
            <a:noFill/>
          </a:ln>
        </p:spPr>
        <p:txBody>
          <a:bodyPr anchorCtr="0" anchor="ctr" bIns="45700" lIns="252000" spcFirstLastPara="1" rIns="91425" wrap="square" tIns="0">
            <a:noAutofit/>
          </a:bodyPr>
          <a:lstStyle/>
          <a:p>
            <a:pPr indent="0" lvl="0" marL="0" marR="0" rtl="0" algn="l">
              <a:lnSpc>
                <a:spcPct val="100000"/>
              </a:lnSpc>
              <a:spcBef>
                <a:spcPts val="0"/>
              </a:spcBef>
              <a:spcAft>
                <a:spcPts val="0"/>
              </a:spcAft>
              <a:buNone/>
            </a:pPr>
            <a:r>
              <a:rPr lang="en-US" sz="1800">
                <a:solidFill>
                  <a:srgbClr val="FFFFFF"/>
                </a:solidFill>
                <a:latin typeface="Times New Roman"/>
                <a:ea typeface="Times New Roman"/>
                <a:cs typeface="Times New Roman"/>
                <a:sym typeface="Times New Roman"/>
              </a:rPr>
              <a:t>Amigen HDF5 Internship Project 1</a:t>
            </a:r>
            <a:endParaRPr sz="1800">
              <a:solidFill>
                <a:srgbClr val="FFFFFF"/>
              </a:solidFill>
              <a:latin typeface="Times New Roman"/>
              <a:ea typeface="Times New Roman"/>
              <a:cs typeface="Times New Roman"/>
              <a:sym typeface="Times New Roman"/>
            </a:endParaRPr>
          </a:p>
        </p:txBody>
      </p:sp>
      <p:sp>
        <p:nvSpPr>
          <p:cNvPr id="121" name="Google Shape;121;p27"/>
          <p:cNvSpPr/>
          <p:nvPr/>
        </p:nvSpPr>
        <p:spPr>
          <a:xfrm>
            <a:off x="7014600" y="4303080"/>
            <a:ext cx="1662120" cy="214200"/>
          </a:xfrm>
          <a:prstGeom prst="rect">
            <a:avLst/>
          </a:prstGeom>
          <a:noFill/>
          <a:ln>
            <a:noFill/>
          </a:ln>
        </p:spPr>
        <p:txBody>
          <a:bodyPr anchorCtr="0" anchor="t" bIns="0" lIns="0" spcFirstLastPara="1" rIns="0" wrap="square" tIns="36000">
            <a:noAutofit/>
          </a:bodyPr>
          <a:lstStyle/>
          <a:p>
            <a:pPr indent="0" lvl="0" marL="0" marR="0" rtl="0" algn="r">
              <a:lnSpc>
                <a:spcPct val="87500"/>
              </a:lnSpc>
              <a:spcBef>
                <a:spcPts val="0"/>
              </a:spcBef>
              <a:spcAft>
                <a:spcPts val="0"/>
              </a:spcAft>
              <a:buNone/>
            </a:pPr>
            <a:r>
              <a:rPr b="1" lang="en-US" sz="1600">
                <a:solidFill>
                  <a:srgbClr val="808080"/>
                </a:solidFill>
                <a:latin typeface="Corbel"/>
                <a:ea typeface="Corbel"/>
                <a:cs typeface="Corbel"/>
                <a:sym typeface="Corbel"/>
              </a:rPr>
              <a:t>August</a:t>
            </a:r>
            <a:r>
              <a:rPr b="1" i="0" lang="en-US" sz="1600" u="none" cap="none" strike="noStrike">
                <a:solidFill>
                  <a:srgbClr val="808080"/>
                </a:solidFill>
                <a:latin typeface="Corbel"/>
                <a:ea typeface="Corbel"/>
                <a:cs typeface="Corbel"/>
                <a:sym typeface="Corbel"/>
              </a:rPr>
              <a:t>  </a:t>
            </a:r>
            <a:r>
              <a:rPr b="1" lang="en-US" sz="1600">
                <a:solidFill>
                  <a:srgbClr val="808080"/>
                </a:solidFill>
                <a:latin typeface="Corbel"/>
                <a:ea typeface="Corbel"/>
                <a:cs typeface="Corbel"/>
                <a:sym typeface="Corbel"/>
              </a:rPr>
              <a:t>20</a:t>
            </a:r>
            <a:r>
              <a:rPr b="1" i="0" lang="en-US" sz="1600" u="none" cap="none" strike="noStrike">
                <a:solidFill>
                  <a:srgbClr val="808080"/>
                </a:solidFill>
                <a:latin typeface="Corbel"/>
                <a:ea typeface="Corbel"/>
                <a:cs typeface="Corbel"/>
                <a:sym typeface="Corbel"/>
              </a:rPr>
              <a:t>, 2021</a:t>
            </a:r>
            <a:endParaRPr b="0" i="0" sz="1600" u="none" cap="none" strike="noStrike">
              <a:latin typeface="Arial"/>
              <a:ea typeface="Arial"/>
              <a:cs typeface="Arial"/>
              <a:sym typeface="Arial"/>
            </a:endParaRPr>
          </a:p>
        </p:txBody>
      </p:sp>
      <p:pic>
        <p:nvPicPr>
          <p:cNvPr id="122" name="Google Shape;122;p27"/>
          <p:cNvPicPr preferRelativeResize="0"/>
          <p:nvPr/>
        </p:nvPicPr>
        <p:blipFill rotWithShape="1">
          <a:blip r:embed="rId3">
            <a:alphaModFix/>
          </a:blip>
          <a:srcRect b="63847" l="20088" r="21225" t="15290"/>
          <a:stretch/>
        </p:blipFill>
        <p:spPr>
          <a:xfrm>
            <a:off x="295560" y="5629320"/>
            <a:ext cx="1990440" cy="1000080"/>
          </a:xfrm>
          <a:prstGeom prst="rect">
            <a:avLst/>
          </a:prstGeom>
          <a:noFill/>
          <a:ln>
            <a:noFill/>
          </a:ln>
        </p:spPr>
      </p:pic>
      <p:sp>
        <p:nvSpPr>
          <p:cNvPr id="123" name="Google Shape;123;p27"/>
          <p:cNvSpPr/>
          <p:nvPr/>
        </p:nvSpPr>
        <p:spPr>
          <a:xfrm>
            <a:off x="2431800" y="5978160"/>
            <a:ext cx="5853240" cy="66744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b="0" i="1" lang="en-US" sz="800" u="none" cap="none" strike="noStrike">
                <a:solidFill>
                  <a:srgbClr val="808080"/>
                </a:solidFill>
                <a:latin typeface="Calibri"/>
                <a:ea typeface="Calibri"/>
                <a:cs typeface="Calibri"/>
                <a:sym typeface="Calibri"/>
              </a:rPr>
              <a:t>ALL DATA AND INFORMATION CONTAINED OR DISCLOSED BY THIS DOCUMENT IS CONFIDENTIAL AND PROPRIETARY OF AMIGEN, LLC AND ALL RIGHTS THEREIN ARE EXPRESSLY RESERVED.  BY ACCEPTING THIS MATERIAL, THE</a:t>
            </a:r>
            <a:r>
              <a:rPr b="0" i="1" lang="en-US" sz="800" u="none" cap="none" strike="noStrike">
                <a:solidFill>
                  <a:srgbClr val="808080"/>
                </a:solidFill>
                <a:latin typeface="Calibri"/>
                <a:ea typeface="Calibri"/>
                <a:cs typeface="Calibri"/>
                <a:sym typeface="Calibri"/>
              </a:rPr>
              <a:t> </a:t>
            </a:r>
            <a:r>
              <a:rPr b="0" i="1" lang="en-US" sz="800" u="none" cap="none" strike="noStrike">
                <a:solidFill>
                  <a:srgbClr val="808080"/>
                </a:solidFill>
                <a:latin typeface="Calibri"/>
                <a:ea typeface="Calibri"/>
                <a:cs typeface="Calibri"/>
                <a:sym typeface="Calibri"/>
              </a:rPr>
              <a:t>RECEIPIENT AGREES THAT THE MATERIAL AND THE INFORMATION THERIN IS HELD IN CONFIDENCE AND IN TRUST WILL NOT BE COPIED, REPRODUCED IN WHOLE OR IN PART, NOR ITS CONTENTS REVEALED IN ANY MANNER TO OTHERS, EXCEPT TO MEET THE SPECIFIC PURPOSE FOR WHICH IT WAS DELIVERED.</a:t>
            </a:r>
            <a:endParaRPr b="0" i="0" sz="800" u="none" cap="none" strike="noStrike">
              <a:latin typeface="Arial"/>
              <a:ea typeface="Arial"/>
              <a:cs typeface="Arial"/>
              <a:sym typeface="Arial"/>
            </a:endParaRPr>
          </a:p>
        </p:txBody>
      </p:sp>
      <p:pic>
        <p:nvPicPr>
          <p:cNvPr id="124" name="Google Shape;124;p27"/>
          <p:cNvPicPr preferRelativeResize="0"/>
          <p:nvPr/>
        </p:nvPicPr>
        <p:blipFill>
          <a:blip r:embed="rId4">
            <a:alphaModFix/>
          </a:blip>
          <a:stretch>
            <a:fillRect/>
          </a:stretch>
        </p:blipFill>
        <p:spPr>
          <a:xfrm>
            <a:off x="3116375" y="1262538"/>
            <a:ext cx="3020049" cy="16912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None/>
            </a:pPr>
            <a:r>
              <a:rPr b="1" lang="en-US" sz="4000">
                <a:solidFill>
                  <a:schemeClr val="dk1"/>
                </a:solidFill>
              </a:rPr>
              <a:t>HDF5 Support: Loads</a:t>
            </a:r>
            <a:endParaRPr b="1" sz="4000"/>
          </a:p>
        </p:txBody>
      </p:sp>
      <p:sp>
        <p:nvSpPr>
          <p:cNvPr id="203" name="Google Shape;203;p36"/>
          <p:cNvSpPr/>
          <p:nvPr/>
        </p:nvSpPr>
        <p:spPr>
          <a:xfrm>
            <a:off x="419040" y="876240"/>
            <a:ext cx="11163000" cy="2833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
        <p:nvSpPr>
          <p:cNvPr id="204" name="Google Shape;204;p36"/>
          <p:cNvSpPr/>
          <p:nvPr/>
        </p:nvSpPr>
        <p:spPr>
          <a:xfrm>
            <a:off x="571440" y="1028640"/>
            <a:ext cx="11163000" cy="2833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latin typeface="Arial"/>
              <a:ea typeface="Arial"/>
              <a:cs typeface="Arial"/>
              <a:sym typeface="Arial"/>
            </a:endParaRPr>
          </a:p>
        </p:txBody>
      </p:sp>
      <p:sp>
        <p:nvSpPr>
          <p:cNvPr id="205" name="Google Shape;205;p36"/>
          <p:cNvSpPr/>
          <p:nvPr/>
        </p:nvSpPr>
        <p:spPr>
          <a:xfrm>
            <a:off x="152400" y="876250"/>
            <a:ext cx="11163000" cy="25965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SzPts val="1800"/>
              <a:buFont typeface="Arial"/>
              <a:buChar char="●"/>
            </a:pPr>
            <a:r>
              <a:rPr lang="en-US" sz="1800"/>
              <a:t>Reconstructs a new pipeline from a .h5 file</a:t>
            </a:r>
            <a:endParaRPr sz="1800"/>
          </a:p>
          <a:p>
            <a:pPr indent="-342900" lvl="1" marL="914400" marR="0" rtl="0" algn="l">
              <a:lnSpc>
                <a:spcPct val="100000"/>
              </a:lnSpc>
              <a:spcBef>
                <a:spcPts val="0"/>
              </a:spcBef>
              <a:spcAft>
                <a:spcPts val="0"/>
              </a:spcAft>
              <a:buSzPts val="1800"/>
              <a:buFont typeface="Arial"/>
              <a:buChar char="○"/>
            </a:pPr>
            <a:r>
              <a:rPr lang="en-US" sz="1800"/>
              <a:t>Reads every ‘group’ in the file and determines what it is</a:t>
            </a:r>
            <a:endParaRPr sz="1800"/>
          </a:p>
          <a:p>
            <a:pPr indent="-342900" lvl="2" marL="1371600" marR="0" rtl="0" algn="l">
              <a:lnSpc>
                <a:spcPct val="100000"/>
              </a:lnSpc>
              <a:spcBef>
                <a:spcPts val="0"/>
              </a:spcBef>
              <a:spcAft>
                <a:spcPts val="0"/>
              </a:spcAft>
              <a:buSzPts val="1800"/>
              <a:buChar char="■"/>
            </a:pPr>
            <a:r>
              <a:rPr lang="en-US" sz="1800"/>
              <a:t>Pipeline, component, port</a:t>
            </a:r>
            <a:endParaRPr sz="1800"/>
          </a:p>
          <a:p>
            <a:pPr indent="-342900" lvl="1" marL="914400" marR="0" rtl="0" algn="l">
              <a:lnSpc>
                <a:spcPct val="100000"/>
              </a:lnSpc>
              <a:spcBef>
                <a:spcPts val="0"/>
              </a:spcBef>
              <a:spcAft>
                <a:spcPts val="0"/>
              </a:spcAft>
              <a:buSzPts val="1800"/>
              <a:buChar char="○"/>
            </a:pPr>
            <a:r>
              <a:rPr lang="en-US" sz="1800"/>
              <a:t>Searches for connections between </a:t>
            </a:r>
            <a:r>
              <a:rPr lang="en-US" sz="1800"/>
              <a:t>components</a:t>
            </a:r>
            <a:r>
              <a:rPr lang="en-US" sz="1800"/>
              <a:t> and links them together</a:t>
            </a:r>
            <a:endParaRPr sz="1800"/>
          </a:p>
          <a:p>
            <a:pPr indent="-342900" lvl="1" marL="914400" marR="0" rtl="0" algn="l">
              <a:lnSpc>
                <a:spcPct val="100000"/>
              </a:lnSpc>
              <a:spcBef>
                <a:spcPts val="0"/>
              </a:spcBef>
              <a:spcAft>
                <a:spcPts val="0"/>
              </a:spcAft>
              <a:buSzPts val="1800"/>
              <a:buChar char="○"/>
            </a:pPr>
            <a:r>
              <a:rPr lang="en-US" sz="1800"/>
              <a:t>Supports ‘frame_size’ and ‘frame_format’ features</a:t>
            </a:r>
            <a:endParaRPr sz="1800"/>
          </a:p>
          <a:p>
            <a:pPr indent="-342900" lvl="2" marL="1371600" marR="0" rtl="0" algn="l">
              <a:lnSpc>
                <a:spcPct val="100000"/>
              </a:lnSpc>
              <a:spcBef>
                <a:spcPts val="0"/>
              </a:spcBef>
              <a:spcAft>
                <a:spcPts val="0"/>
              </a:spcAft>
              <a:buSzPts val="1800"/>
              <a:buChar char="■"/>
            </a:pPr>
            <a:r>
              <a:rPr lang="en-US" sz="1800"/>
              <a:t>B8G8R8A8 currently supported</a:t>
            </a:r>
            <a:endParaRPr sz="1800"/>
          </a:p>
          <a:p>
            <a:pPr indent="-342900" lvl="0" marL="457200" marR="0" rtl="0" algn="l">
              <a:lnSpc>
                <a:spcPct val="100000"/>
              </a:lnSpc>
              <a:spcBef>
                <a:spcPts val="0"/>
              </a:spcBef>
              <a:spcAft>
                <a:spcPts val="0"/>
              </a:spcAft>
              <a:buSzPts val="1800"/>
              <a:buChar char="●"/>
            </a:pPr>
            <a:r>
              <a:rPr lang="en-US" sz="1800"/>
              <a:t>Useful when wanting to replay a pipeline as it was run initially for bug fixing</a:t>
            </a:r>
            <a:endParaRPr sz="1800"/>
          </a:p>
        </p:txBody>
      </p:sp>
      <p:pic>
        <p:nvPicPr>
          <p:cNvPr id="206" name="Google Shape;206;p36"/>
          <p:cNvPicPr preferRelativeResize="0"/>
          <p:nvPr/>
        </p:nvPicPr>
        <p:blipFill>
          <a:blip r:embed="rId3">
            <a:alphaModFix/>
          </a:blip>
          <a:stretch>
            <a:fillRect/>
          </a:stretch>
        </p:blipFill>
        <p:spPr>
          <a:xfrm>
            <a:off x="0" y="3104900"/>
            <a:ext cx="5912152" cy="1340575"/>
          </a:xfrm>
          <a:prstGeom prst="rect">
            <a:avLst/>
          </a:prstGeom>
          <a:noFill/>
          <a:ln>
            <a:noFill/>
          </a:ln>
        </p:spPr>
      </p:pic>
      <p:pic>
        <p:nvPicPr>
          <p:cNvPr id="207" name="Google Shape;207;p36"/>
          <p:cNvPicPr preferRelativeResize="0"/>
          <p:nvPr/>
        </p:nvPicPr>
        <p:blipFill>
          <a:blip r:embed="rId4">
            <a:alphaModFix/>
          </a:blip>
          <a:stretch>
            <a:fillRect/>
          </a:stretch>
        </p:blipFill>
        <p:spPr>
          <a:xfrm>
            <a:off x="8117450" y="3270362"/>
            <a:ext cx="1228725" cy="1009650"/>
          </a:xfrm>
          <a:prstGeom prst="rect">
            <a:avLst/>
          </a:prstGeom>
          <a:noFill/>
          <a:ln>
            <a:noFill/>
          </a:ln>
        </p:spPr>
      </p:pic>
      <p:pic>
        <p:nvPicPr>
          <p:cNvPr id="208" name="Google Shape;208;p36"/>
          <p:cNvPicPr preferRelativeResize="0"/>
          <p:nvPr/>
        </p:nvPicPr>
        <p:blipFill>
          <a:blip r:embed="rId3">
            <a:alphaModFix/>
          </a:blip>
          <a:stretch>
            <a:fillRect/>
          </a:stretch>
        </p:blipFill>
        <p:spPr>
          <a:xfrm>
            <a:off x="0" y="5329038"/>
            <a:ext cx="5912152" cy="1340575"/>
          </a:xfrm>
          <a:prstGeom prst="rect">
            <a:avLst/>
          </a:prstGeom>
          <a:noFill/>
          <a:ln>
            <a:noFill/>
          </a:ln>
        </p:spPr>
      </p:pic>
      <p:sp>
        <p:nvSpPr>
          <p:cNvPr id="209" name="Google Shape;209;p36"/>
          <p:cNvSpPr txBox="1"/>
          <p:nvPr/>
        </p:nvSpPr>
        <p:spPr>
          <a:xfrm>
            <a:off x="8053213" y="5799225"/>
            <a:ext cx="13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Pipeline.Load</a:t>
            </a:r>
            <a:endParaRPr/>
          </a:p>
        </p:txBody>
      </p:sp>
      <p:cxnSp>
        <p:nvCxnSpPr>
          <p:cNvPr id="210" name="Google Shape;210;p36"/>
          <p:cNvCxnSpPr>
            <a:stCxn id="206" idx="3"/>
          </p:cNvCxnSpPr>
          <p:nvPr/>
        </p:nvCxnSpPr>
        <p:spPr>
          <a:xfrm>
            <a:off x="5912152" y="3775187"/>
            <a:ext cx="2205300" cy="0"/>
          </a:xfrm>
          <a:prstGeom prst="straightConnector1">
            <a:avLst/>
          </a:prstGeom>
          <a:noFill/>
          <a:ln cap="flat" cmpd="sng" w="19050">
            <a:solidFill>
              <a:srgbClr val="000000"/>
            </a:solidFill>
            <a:prstDash val="solid"/>
            <a:round/>
            <a:headEnd len="med" w="med" type="none"/>
            <a:tailEnd len="med" w="med" type="triangle"/>
          </a:ln>
        </p:spPr>
      </p:cxnSp>
      <p:cxnSp>
        <p:nvCxnSpPr>
          <p:cNvPr id="211" name="Google Shape;211;p36"/>
          <p:cNvCxnSpPr>
            <a:stCxn id="207" idx="2"/>
            <a:endCxn id="209" idx="0"/>
          </p:cNvCxnSpPr>
          <p:nvPr/>
        </p:nvCxnSpPr>
        <p:spPr>
          <a:xfrm>
            <a:off x="8731813" y="4280012"/>
            <a:ext cx="0" cy="1519200"/>
          </a:xfrm>
          <a:prstGeom prst="straightConnector1">
            <a:avLst/>
          </a:prstGeom>
          <a:noFill/>
          <a:ln cap="flat" cmpd="sng" w="19050">
            <a:solidFill>
              <a:srgbClr val="000000"/>
            </a:solidFill>
            <a:prstDash val="solid"/>
            <a:round/>
            <a:headEnd len="med" w="med" type="none"/>
            <a:tailEnd len="med" w="med" type="triangle"/>
          </a:ln>
        </p:spPr>
      </p:cxnSp>
      <p:cxnSp>
        <p:nvCxnSpPr>
          <p:cNvPr id="212" name="Google Shape;212;p36"/>
          <p:cNvCxnSpPr>
            <a:stCxn id="209" idx="1"/>
            <a:endCxn id="208" idx="3"/>
          </p:cNvCxnSpPr>
          <p:nvPr/>
        </p:nvCxnSpPr>
        <p:spPr>
          <a:xfrm rot="10800000">
            <a:off x="5912113" y="5999325"/>
            <a:ext cx="21411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Component::</a:t>
            </a:r>
            <a:r>
              <a:rPr b="1" lang="en-US" sz="4000"/>
              <a:t>HDF5FileSink&lt;N&gt;</a:t>
            </a:r>
            <a:endParaRPr i="0" sz="4000" u="none" cap="none" strike="noStrike">
              <a:solidFill>
                <a:srgbClr val="000000"/>
              </a:solidFill>
            </a:endParaRPr>
          </a:p>
        </p:txBody>
      </p:sp>
      <p:sp>
        <p:nvSpPr>
          <p:cNvPr id="218" name="Google Shape;218;p37"/>
          <p:cNvSpPr/>
          <p:nvPr/>
        </p:nvSpPr>
        <p:spPr>
          <a:xfrm>
            <a:off x="419050" y="876249"/>
            <a:ext cx="11163000" cy="5740500"/>
          </a:xfrm>
          <a:prstGeom prst="rect">
            <a:avLst/>
          </a:prstGeom>
          <a:noFill/>
          <a:ln>
            <a:noFill/>
          </a:ln>
        </p:spPr>
        <p:txBody>
          <a:bodyPr anchorCtr="0" anchor="t" bIns="45000" lIns="90000" spcFirstLastPara="1" rIns="90000" wrap="square" tIns="45000">
            <a:noAutofit/>
          </a:bodyPr>
          <a:lstStyle/>
          <a:p>
            <a:pPr indent="-330200" lvl="0" marL="457200" rtl="0" algn="l">
              <a:spcBef>
                <a:spcPts val="0"/>
              </a:spcBef>
              <a:spcAft>
                <a:spcPts val="0"/>
              </a:spcAft>
              <a:buClr>
                <a:srgbClr val="000000"/>
              </a:buClr>
              <a:buSzPts val="1600"/>
              <a:buChar char="●"/>
            </a:pPr>
            <a:r>
              <a:rPr lang="en-US" sz="1600"/>
              <a:t>HDF5FileSink&lt;N&gt; is an Amigen::Component</a:t>
            </a:r>
            <a:endParaRPr sz="1600"/>
          </a:p>
          <a:p>
            <a:pPr indent="-330200" lvl="1" marL="914400" rtl="0" algn="l">
              <a:spcBef>
                <a:spcPts val="0"/>
              </a:spcBef>
              <a:spcAft>
                <a:spcPts val="0"/>
              </a:spcAft>
              <a:buClr>
                <a:srgbClr val="000000"/>
              </a:buClr>
              <a:buSzPts val="1600"/>
              <a:buChar char="○"/>
            </a:pPr>
            <a:r>
              <a:rPr lang="en-US" sz="1600"/>
              <a:t>HDF5FileSink’s can only have InPorts</a:t>
            </a:r>
            <a:endParaRPr sz="1600"/>
          </a:p>
          <a:p>
            <a:pPr indent="-330200" lvl="2" marL="1371600" rtl="0" algn="l">
              <a:spcBef>
                <a:spcPts val="0"/>
              </a:spcBef>
              <a:spcAft>
                <a:spcPts val="0"/>
              </a:spcAft>
              <a:buClr>
                <a:srgbClr val="000000"/>
              </a:buClr>
              <a:buSzPts val="1600"/>
              <a:buChar char="■"/>
            </a:pPr>
            <a:r>
              <a:rPr lang="en-US" sz="1600"/>
              <a:t>HDF5FileSink’s InPorts are referred to as ‘taps’</a:t>
            </a:r>
            <a:endParaRPr sz="1600"/>
          </a:p>
          <a:p>
            <a:pPr indent="-330200" lvl="2" marL="1371600" rtl="0" algn="l">
              <a:spcBef>
                <a:spcPts val="0"/>
              </a:spcBef>
              <a:spcAft>
                <a:spcPts val="0"/>
              </a:spcAft>
              <a:buClr>
                <a:srgbClr val="000000"/>
              </a:buClr>
              <a:buSzPts val="1600"/>
              <a:buChar char="■"/>
            </a:pPr>
            <a:r>
              <a:rPr lang="en-US" sz="1600"/>
              <a:t>HDF5FileSink’s can have any amount of ‘taps’ connected to it</a:t>
            </a:r>
            <a:endParaRPr sz="1600"/>
          </a:p>
          <a:p>
            <a:pPr indent="-330200" lvl="2" marL="1371600" rtl="0" algn="l">
              <a:spcBef>
                <a:spcPts val="0"/>
              </a:spcBef>
              <a:spcAft>
                <a:spcPts val="0"/>
              </a:spcAft>
              <a:buClr>
                <a:srgbClr val="000000"/>
              </a:buClr>
              <a:buSzPts val="1600"/>
              <a:buChar char="■"/>
            </a:pPr>
            <a:r>
              <a:rPr lang="en-US" sz="1600"/>
              <a:t>Each ‘tap’ can be controlled by 6 features determining its behavior during pipeline initialization </a:t>
            </a:r>
            <a:endParaRPr sz="1600"/>
          </a:p>
          <a:p>
            <a:pPr indent="-330200" lvl="0" marL="457200" rtl="0" algn="l">
              <a:spcBef>
                <a:spcPts val="0"/>
              </a:spcBef>
              <a:spcAft>
                <a:spcPts val="0"/>
              </a:spcAft>
              <a:buClr>
                <a:srgbClr val="000000"/>
              </a:buClr>
              <a:buSzPts val="1600"/>
              <a:buChar char="●"/>
            </a:pPr>
            <a:r>
              <a:rPr lang="en-US" sz="1600"/>
              <a:t>Implemented to dynamically save the pipeline structure and any </a:t>
            </a:r>
            <a:r>
              <a:rPr lang="en-US" sz="1600"/>
              <a:t>frame </a:t>
            </a:r>
            <a:r>
              <a:rPr lang="en-US" sz="1600"/>
              <a:t>data from all of its ‘taps’, directly to an .h5 file</a:t>
            </a:r>
            <a:endParaRPr sz="1600"/>
          </a:p>
          <a:p>
            <a:pPr indent="-330200" lvl="1" marL="914400" rtl="0" algn="l">
              <a:spcBef>
                <a:spcPts val="0"/>
              </a:spcBef>
              <a:spcAft>
                <a:spcPts val="0"/>
              </a:spcAft>
              <a:buClr>
                <a:srgbClr val="000000"/>
              </a:buClr>
              <a:buSzPts val="1600"/>
              <a:buChar char="○"/>
            </a:pPr>
            <a:r>
              <a:rPr lang="en-US" sz="1600"/>
              <a:t>First saves the pipeline structure, </a:t>
            </a:r>
            <a:r>
              <a:rPr lang="en-US" sz="1600"/>
              <a:t>iterating</a:t>
            </a:r>
            <a:r>
              <a:rPr lang="en-US" sz="1600"/>
              <a:t> over </a:t>
            </a:r>
            <a:r>
              <a:rPr lang="en-US" sz="1600"/>
              <a:t>registered/valid components and connected subcomponents</a:t>
            </a:r>
            <a:endParaRPr sz="1600"/>
          </a:p>
          <a:p>
            <a:pPr indent="-330200" lvl="2" marL="1371600" rtl="0" algn="l">
              <a:spcBef>
                <a:spcPts val="0"/>
              </a:spcBef>
              <a:spcAft>
                <a:spcPts val="0"/>
              </a:spcAft>
              <a:buClr>
                <a:srgbClr val="000000"/>
              </a:buClr>
              <a:buSzPts val="1600"/>
              <a:buChar char="■"/>
            </a:pPr>
            <a:r>
              <a:rPr lang="en-US" sz="1600"/>
              <a:t>Saves metadata as attributes for all components and subcomponents during this process</a:t>
            </a:r>
            <a:endParaRPr sz="1600"/>
          </a:p>
          <a:p>
            <a:pPr indent="-330200" lvl="1" marL="914400" rtl="0" algn="l">
              <a:spcBef>
                <a:spcPts val="0"/>
              </a:spcBef>
              <a:spcAft>
                <a:spcPts val="0"/>
              </a:spcAft>
              <a:buClr>
                <a:srgbClr val="000000"/>
              </a:buClr>
              <a:buSzPts val="1600"/>
              <a:buChar char="○"/>
            </a:pPr>
            <a:r>
              <a:rPr lang="en-US" sz="1600"/>
              <a:t>Then appends frame data to an </a:t>
            </a:r>
            <a:r>
              <a:rPr lang="en-US" sz="1600"/>
              <a:t>extensible</a:t>
            </a:r>
            <a:r>
              <a:rPr lang="en-US" sz="1600"/>
              <a:t> 4D dataset inside a </a:t>
            </a:r>
            <a:r>
              <a:rPr lang="en-US" sz="1600"/>
              <a:t>uniquely</a:t>
            </a:r>
            <a:r>
              <a:rPr lang="en-US" sz="1600"/>
              <a:t> named group</a:t>
            </a:r>
            <a:endParaRPr sz="1600"/>
          </a:p>
          <a:p>
            <a:pPr indent="-330200" lvl="2" marL="1371600" rtl="0" algn="l">
              <a:spcBef>
                <a:spcPts val="0"/>
              </a:spcBef>
              <a:spcAft>
                <a:spcPts val="0"/>
              </a:spcAft>
              <a:buClr>
                <a:srgbClr val="000000"/>
              </a:buClr>
              <a:buSzPts val="1600"/>
              <a:buChar char="■"/>
            </a:pPr>
            <a:r>
              <a:rPr lang="en-US" sz="1600"/>
              <a:t>Dataset dimensions are of (Time * Frame Height * Frame Width * Pixel Component)</a:t>
            </a:r>
            <a:endParaRPr sz="1600"/>
          </a:p>
          <a:p>
            <a:pPr indent="-330200" lvl="1" marL="914400" rtl="0" algn="l">
              <a:spcBef>
                <a:spcPts val="0"/>
              </a:spcBef>
              <a:spcAft>
                <a:spcPts val="0"/>
              </a:spcAft>
              <a:buClr>
                <a:srgbClr val="000000"/>
              </a:buClr>
              <a:buSzPts val="1600"/>
              <a:buChar char="○"/>
            </a:pPr>
            <a:r>
              <a:rPr lang="en-US" sz="1600"/>
              <a:t>Saves all libamigen supported formats</a:t>
            </a:r>
            <a:endParaRPr sz="1600"/>
          </a:p>
          <a:p>
            <a:pPr indent="-330200" lvl="0" marL="457200" rtl="0" algn="l">
              <a:spcBef>
                <a:spcPts val="0"/>
              </a:spcBef>
              <a:spcAft>
                <a:spcPts val="0"/>
              </a:spcAft>
              <a:buClr>
                <a:srgbClr val="000000"/>
              </a:buClr>
              <a:buSzPts val="1600"/>
              <a:buChar char="●"/>
            </a:pPr>
            <a:r>
              <a:rPr lang="en-US" sz="1600"/>
              <a:t>Can save </a:t>
            </a:r>
            <a:r>
              <a:rPr lang="en-US" sz="1600"/>
              <a:t>frame</a:t>
            </a:r>
            <a:r>
              <a:rPr lang="en-US" sz="1600"/>
              <a:t> data infinitely or to a max amount set by features</a:t>
            </a:r>
            <a:endParaRPr sz="1600"/>
          </a:p>
          <a:p>
            <a:pPr indent="-330200" lvl="1" marL="914400" rtl="0" algn="l">
              <a:spcBef>
                <a:spcPts val="0"/>
              </a:spcBef>
              <a:spcAft>
                <a:spcPts val="0"/>
              </a:spcAft>
              <a:buClr>
                <a:srgbClr val="000000"/>
              </a:buClr>
              <a:buSzPts val="1600"/>
              <a:buChar char="○"/>
            </a:pPr>
            <a:r>
              <a:rPr lang="en-US" sz="1600"/>
              <a:t>Storage safe!</a:t>
            </a:r>
            <a:endParaRPr sz="1600"/>
          </a:p>
          <a:p>
            <a:pPr indent="-330200" lvl="2" marL="1371600" rtl="0" algn="l">
              <a:spcBef>
                <a:spcPts val="0"/>
              </a:spcBef>
              <a:spcAft>
                <a:spcPts val="0"/>
              </a:spcAft>
              <a:buClr>
                <a:srgbClr val="000000"/>
              </a:buClr>
              <a:buSzPts val="1600"/>
              <a:buChar char="■"/>
            </a:pPr>
            <a:r>
              <a:rPr lang="en-US" sz="1600"/>
              <a:t>Detects when the </a:t>
            </a:r>
            <a:r>
              <a:rPr lang="en-US" sz="1600"/>
              <a:t>directory the its writing to is about to run out of disk space</a:t>
            </a:r>
            <a:endParaRPr sz="1600"/>
          </a:p>
          <a:p>
            <a:pPr indent="-330200" lvl="3" marL="1828800" rtl="0" algn="l">
              <a:spcBef>
                <a:spcPts val="0"/>
              </a:spcBef>
              <a:spcAft>
                <a:spcPts val="0"/>
              </a:spcAft>
              <a:buClr>
                <a:srgbClr val="000000"/>
              </a:buClr>
              <a:buSzPts val="1600"/>
              <a:buChar char="●"/>
            </a:pPr>
            <a:r>
              <a:rPr lang="en-US" sz="1600"/>
              <a:t>Safely stops writing w/o corrupting already written data</a:t>
            </a:r>
            <a:endParaRPr sz="1600"/>
          </a:p>
          <a:p>
            <a:pPr indent="-330200" lvl="4" marL="2286000" rtl="0" algn="l">
              <a:spcBef>
                <a:spcPts val="0"/>
              </a:spcBef>
              <a:spcAft>
                <a:spcPts val="0"/>
              </a:spcAft>
              <a:buClr>
                <a:srgbClr val="000000"/>
              </a:buClr>
              <a:buSzPts val="1600"/>
              <a:buChar char="○"/>
            </a:pPr>
            <a:r>
              <a:rPr lang="en-US" sz="1600"/>
              <a:t>Features can control additional behavior when these conditions are met</a:t>
            </a:r>
            <a:endParaRPr sz="1600"/>
          </a:p>
          <a:p>
            <a:pPr indent="-330200" lvl="0" marL="457200" rtl="0" algn="l">
              <a:spcBef>
                <a:spcPts val="0"/>
              </a:spcBef>
              <a:spcAft>
                <a:spcPts val="0"/>
              </a:spcAft>
              <a:buClr>
                <a:srgbClr val="000000"/>
              </a:buClr>
              <a:buSzPts val="1600"/>
              <a:buChar char="●"/>
            </a:pPr>
            <a:r>
              <a:rPr lang="en-US" sz="1600"/>
              <a:t>Many feature combinations allow freedom to collect frame data in whatever way is needed</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nvSpPr>
        <p:spPr>
          <a:xfrm>
            <a:off x="152399" y="152400"/>
            <a:ext cx="102885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solidFill>
                  <a:schemeClr val="dk1"/>
                </a:solidFill>
              </a:rPr>
              <a:t>HDF5FileSink&lt;N&gt; </a:t>
            </a:r>
            <a:r>
              <a:rPr b="1" lang="en-US" sz="4000"/>
              <a:t>Settings and </a:t>
            </a:r>
            <a:r>
              <a:rPr b="1" lang="en-US" sz="4000"/>
              <a:t>Defaults</a:t>
            </a:r>
            <a:endParaRPr i="0" sz="4000" u="none" cap="none" strike="noStrike">
              <a:solidFill>
                <a:srgbClr val="000000"/>
              </a:solidFill>
            </a:endParaRPr>
          </a:p>
        </p:txBody>
      </p:sp>
      <p:graphicFrame>
        <p:nvGraphicFramePr>
          <p:cNvPr id="224" name="Google Shape;224;p38"/>
          <p:cNvGraphicFramePr/>
          <p:nvPr/>
        </p:nvGraphicFramePr>
        <p:xfrm>
          <a:off x="0" y="1052150"/>
          <a:ext cx="3000000" cy="3000000"/>
        </p:xfrm>
        <a:graphic>
          <a:graphicData uri="http://schemas.openxmlformats.org/drawingml/2006/table">
            <a:tbl>
              <a:tblPr>
                <a:noFill/>
                <a:tableStyleId>{43DC8A1A-03AF-4FFE-AFF8-8C50F988E77B}</a:tableStyleId>
              </a:tblPr>
              <a:tblGrid>
                <a:gridCol w="1109600"/>
                <a:gridCol w="1356550"/>
                <a:gridCol w="1138150"/>
                <a:gridCol w="1300300"/>
                <a:gridCol w="7287400"/>
              </a:tblGrid>
              <a:tr h="100000">
                <a:tc>
                  <a:txBody>
                    <a:bodyPr/>
                    <a:lstStyle/>
                    <a:p>
                      <a:pPr indent="0" lvl="0" marL="0" rtl="0" algn="ctr">
                        <a:spcBef>
                          <a:spcPts val="0"/>
                        </a:spcBef>
                        <a:spcAft>
                          <a:spcPts val="0"/>
                        </a:spcAft>
                        <a:buNone/>
                      </a:pPr>
                      <a:r>
                        <a:rPr lang="en-US" sz="1100"/>
                        <a:t>Feature Name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Supported Amount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Default Value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Supported Inputs</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Description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100000">
                <a:tc>
                  <a:txBody>
                    <a:bodyPr/>
                    <a:lstStyle/>
                    <a:p>
                      <a:pPr indent="0" lvl="0" marL="0" rtl="0" algn="ctr">
                        <a:lnSpc>
                          <a:spcPct val="100000"/>
                        </a:lnSpc>
                        <a:spcBef>
                          <a:spcPts val="0"/>
                        </a:spcBef>
                        <a:spcAft>
                          <a:spcPts val="0"/>
                        </a:spcAft>
                        <a:buNone/>
                      </a:pPr>
                      <a:r>
                        <a:rPr lang="en-US" sz="1100"/>
                        <a:t>&lt;std::string&gt;</a:t>
                      </a:r>
                      <a:endParaRPr sz="1100"/>
                    </a:p>
                    <a:p>
                      <a:pPr indent="0" lvl="0" marL="0" rtl="0" algn="ctr">
                        <a:lnSpc>
                          <a:spcPct val="100000"/>
                        </a:lnSpc>
                        <a:spcBef>
                          <a:spcPts val="0"/>
                        </a:spcBef>
                        <a:spcAft>
                          <a:spcPts val="0"/>
                        </a:spcAft>
                        <a:buNone/>
                      </a:pPr>
                      <a:r>
                        <a:rPr lang="en-US" sz="1100"/>
                        <a:t>path</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1</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“defaultFile.h5”</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any std::string</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Contains the path to the .h5 file on disk</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33025">
                <a:tc>
                  <a:txBody>
                    <a:bodyPr/>
                    <a:lstStyle/>
                    <a:p>
                      <a:pPr indent="0" lvl="0" marL="0" rtl="0" algn="ctr">
                        <a:lnSpc>
                          <a:spcPct val="100000"/>
                        </a:lnSpc>
                        <a:spcBef>
                          <a:spcPts val="0"/>
                        </a:spcBef>
                        <a:spcAft>
                          <a:spcPts val="0"/>
                        </a:spcAft>
                        <a:buNone/>
                      </a:pPr>
                      <a:r>
                        <a:rPr lang="en-US" sz="1100"/>
                        <a:t>&lt;int&gt;</a:t>
                      </a:r>
                      <a:endParaRPr sz="1100"/>
                    </a:p>
                    <a:p>
                      <a:pPr indent="0" lvl="0" marL="0" rtl="0" algn="ctr">
                        <a:lnSpc>
                          <a:spcPct val="100000"/>
                        </a:lnSpc>
                        <a:spcBef>
                          <a:spcPts val="0"/>
                        </a:spcBef>
                        <a:spcAft>
                          <a:spcPts val="0"/>
                        </a:spcAft>
                        <a:buNone/>
                      </a:pPr>
                      <a:r>
                        <a:rPr lang="en-US" sz="1100"/>
                        <a:t>count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Sets the frame count in initialization before Produce( ) has been called. Best if it set to 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2325">
                <a:tc>
                  <a:txBody>
                    <a:bodyPr/>
                    <a:lstStyle/>
                    <a:p>
                      <a:pPr indent="0" lvl="0" marL="0" rtl="0" algn="ctr">
                        <a:lnSpc>
                          <a:spcPct val="100000"/>
                        </a:lnSpc>
                        <a:spcBef>
                          <a:spcPts val="0"/>
                        </a:spcBef>
                        <a:spcAft>
                          <a:spcPts val="0"/>
                        </a:spcAft>
                        <a:buNone/>
                      </a:pPr>
                      <a:r>
                        <a:rPr lang="en-US" sz="1100"/>
                        <a:t>&lt;int&gt;</a:t>
                      </a:r>
                      <a:endParaRPr sz="1100"/>
                    </a:p>
                    <a:p>
                      <a:pPr indent="0" lvl="0" marL="0" rtl="0" algn="ctr">
                        <a:lnSpc>
                          <a:spcPct val="100000"/>
                        </a:lnSpc>
                        <a:spcBef>
                          <a:spcPts val="0"/>
                        </a:spcBef>
                        <a:spcAft>
                          <a:spcPts val="0"/>
                        </a:spcAft>
                        <a:buNone/>
                      </a:pPr>
                      <a:r>
                        <a:rPr lang="en-US" sz="1100"/>
                        <a:t>maxcount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 : infinitely save data</a:t>
                      </a:r>
                      <a:endParaRPr sz="1100"/>
                    </a:p>
                    <a:p>
                      <a:pPr indent="0" lvl="0" marL="0" rtl="0" algn="ctr">
                        <a:lnSpc>
                          <a:spcPct val="100000"/>
                        </a:lnSpc>
                        <a:spcBef>
                          <a:spcPts val="0"/>
                        </a:spcBef>
                        <a:spcAft>
                          <a:spcPts val="0"/>
                        </a:spcAft>
                        <a:buNone/>
                      </a:pPr>
                      <a:r>
                        <a:rPr lang="en-US" sz="1100"/>
                        <a:t>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Sets the maximum amount of frames of frame data to write. A check is made before the structure is saved to determine if the maxcount of all connected taps exceed the disk space available. Returns Error::Memory if true.</a:t>
                      </a:r>
                      <a:endParaRPr sz="1100"/>
                    </a:p>
                    <a:p>
                      <a:pPr indent="0" lvl="0" marL="0" rtl="0" algn="l">
                        <a:lnSpc>
                          <a:spcPct val="100000"/>
                        </a:lnSpc>
                        <a:spcBef>
                          <a:spcPts val="0"/>
                        </a:spcBef>
                        <a:spcAft>
                          <a:spcPts val="0"/>
                        </a:spcAft>
                        <a:buNone/>
                      </a:pPr>
                      <a:r>
                        <a:rPr lang="en-US" sz="1100"/>
                        <a:t>If set to 0, tells the component to save that tap infinitely, until the program runs out of space or until the program is shutdown.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8350">
                <a:tc>
                  <a:txBody>
                    <a:bodyPr/>
                    <a:lstStyle/>
                    <a:p>
                      <a:pPr indent="0" lvl="0" marL="0" rtl="0" algn="ctr">
                        <a:lnSpc>
                          <a:spcPct val="100000"/>
                        </a:lnSpc>
                        <a:spcBef>
                          <a:spcPts val="0"/>
                        </a:spcBef>
                        <a:spcAft>
                          <a:spcPts val="0"/>
                        </a:spcAft>
                        <a:buNone/>
                      </a:pPr>
                      <a:r>
                        <a:rPr lang="en-US" sz="1100"/>
                        <a:t>&lt;int&gt;</a:t>
                      </a:r>
                      <a:endParaRPr sz="1100"/>
                    </a:p>
                    <a:p>
                      <a:pPr indent="0" lvl="0" marL="0" rtl="0" algn="ctr">
                        <a:lnSpc>
                          <a:spcPct val="100000"/>
                        </a:lnSpc>
                        <a:spcBef>
                          <a:spcPts val="0"/>
                        </a:spcBef>
                        <a:spcAft>
                          <a:spcPts val="0"/>
                        </a:spcAft>
                        <a:buNone/>
                      </a:pPr>
                      <a:r>
                        <a:rPr lang="en-US" sz="1100"/>
                        <a:t>shutdown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 : do not shutdown</a:t>
                      </a:r>
                      <a:endParaRPr sz="1100"/>
                    </a:p>
                    <a:p>
                      <a:pPr indent="0" lvl="0" marL="0" rtl="0" algn="ctr">
                        <a:lnSpc>
                          <a:spcPct val="100000"/>
                        </a:lnSpc>
                        <a:spcBef>
                          <a:spcPts val="0"/>
                        </a:spcBef>
                        <a:spcAft>
                          <a:spcPts val="0"/>
                        </a:spcAft>
                        <a:buNone/>
                      </a:pPr>
                      <a:r>
                        <a:rPr lang="en-US" sz="1100"/>
                        <a:t>1 : </a:t>
                      </a:r>
                      <a:r>
                        <a:rPr lang="en-US" sz="1100">
                          <a:solidFill>
                            <a:schemeClr val="dk1"/>
                          </a:solidFill>
                        </a:rPr>
                        <a:t>shutdown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Determines whether or not to shutdown the entire pipeline when a tap has reached its maxcount. If it is 0, then the tap is deactivated and only taps that have yet to reach their maxcount, or if another tap has its shutdown set to 1. Infinite taps are written regardless if the taps shutdown is 1.</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US" sz="1100"/>
                        <a:t>&lt;int&gt;</a:t>
                      </a:r>
                      <a:endParaRPr sz="1100"/>
                    </a:p>
                    <a:p>
                      <a:pPr indent="0" lvl="0" marL="0" rtl="0" algn="ctr">
                        <a:lnSpc>
                          <a:spcPct val="100000"/>
                        </a:lnSpc>
                        <a:spcBef>
                          <a:spcPts val="0"/>
                        </a:spcBef>
                        <a:spcAft>
                          <a:spcPts val="0"/>
                        </a:spcAft>
                        <a:buNone/>
                      </a:pPr>
                      <a:r>
                        <a:rPr lang="en-US" sz="1100"/>
                        <a:t>e_shutdown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1</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0 : </a:t>
                      </a:r>
                      <a:r>
                        <a:rPr lang="en-US" sz="1100">
                          <a:solidFill>
                            <a:schemeClr val="dk1"/>
                          </a:solidFill>
                        </a:rPr>
                        <a:t>do not shutdown</a:t>
                      </a:r>
                      <a:endParaRPr sz="1100"/>
                    </a:p>
                    <a:p>
                      <a:pPr indent="0" lvl="0" marL="0" rtl="0" algn="ctr">
                        <a:lnSpc>
                          <a:spcPct val="100000"/>
                        </a:lnSpc>
                        <a:spcBef>
                          <a:spcPts val="0"/>
                        </a:spcBef>
                        <a:spcAft>
                          <a:spcPts val="0"/>
                        </a:spcAft>
                        <a:buNone/>
                      </a:pPr>
                      <a:r>
                        <a:rPr lang="en-US" sz="1100"/>
                        <a:t>1 : </a:t>
                      </a:r>
                      <a:r>
                        <a:rPr lang="en-US" sz="1100">
                          <a:solidFill>
                            <a:schemeClr val="dk1"/>
                          </a:solidFill>
                        </a:rPr>
                        <a:t>shutdown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Determines if the pipeline is shutdown when disk + overhead  is out of space. Overhead is set to 10 * 1024^2 (~10MB).</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US" sz="1100"/>
                        <a:t>&lt;std::string&gt;</a:t>
                      </a:r>
                      <a:endParaRPr sz="1100"/>
                    </a:p>
                    <a:p>
                      <a:pPr indent="0" lvl="0" marL="0" rtl="0" algn="ctr">
                        <a:lnSpc>
                          <a:spcPct val="100000"/>
                        </a:lnSpc>
                        <a:spcBef>
                          <a:spcPts val="0"/>
                        </a:spcBef>
                        <a:spcAft>
                          <a:spcPts val="0"/>
                        </a:spcAft>
                        <a:buNone/>
                      </a:pPr>
                      <a:r>
                        <a:rPr lang="en-US" sz="1100"/>
                        <a:t>filter</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empty std::string</a:t>
                      </a:r>
                      <a:endParaRPr sz="1100"/>
                    </a:p>
                    <a:p>
                      <a:pPr indent="0" lvl="0" marL="0" rtl="0" algn="ctr">
                        <a:lnSpc>
                          <a:spcPct val="100000"/>
                        </a:lnSpc>
                        <a:spcBef>
                          <a:spcPts val="0"/>
                        </a:spcBef>
                        <a:spcAft>
                          <a:spcPts val="0"/>
                        </a:spcAft>
                        <a:buNone/>
                      </a:pPr>
                      <a:r>
                        <a:rPr lang="en-US" sz="1100"/>
                        <a: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“gzip,n”</a:t>
                      </a:r>
                      <a:endParaRPr sz="1100"/>
                    </a:p>
                    <a:p>
                      <a:pPr indent="0" lvl="0" marL="0" rtl="0" algn="ctr">
                        <a:lnSpc>
                          <a:spcPct val="100000"/>
                        </a:lnSpc>
                        <a:spcBef>
                          <a:spcPts val="0"/>
                        </a:spcBef>
                        <a:spcAft>
                          <a:spcPts val="0"/>
                        </a:spcAft>
                        <a:buNone/>
                      </a:pPr>
                      <a:r>
                        <a:rPr lang="en-US" sz="1100"/>
                        <a:t>for n = 1 through 9</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Determines the level of Gzip compression (major performance hit). A greater level of compression requires more processing time, which delays the pipeline significantly. Even level 1 is great performance hit.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508375">
                <a:tc>
                  <a:txBody>
                    <a:bodyPr/>
                    <a:lstStyle/>
                    <a:p>
                      <a:pPr indent="0" lvl="0" marL="0" rtl="0" algn="ctr">
                        <a:lnSpc>
                          <a:spcPct val="100000"/>
                        </a:lnSpc>
                        <a:spcBef>
                          <a:spcPts val="0"/>
                        </a:spcBef>
                        <a:spcAft>
                          <a:spcPts val="0"/>
                        </a:spcAft>
                        <a:buNone/>
                      </a:pPr>
                      <a:r>
                        <a:rPr lang="en-US" sz="1100"/>
                        <a:t>&lt;unsigned int&gt;</a:t>
                      </a:r>
                      <a:endParaRPr sz="1100"/>
                    </a:p>
                    <a:p>
                      <a:pPr indent="0" lvl="0" marL="0" rtl="0" algn="ctr">
                        <a:lnSpc>
                          <a:spcPct val="100000"/>
                        </a:lnSpc>
                        <a:spcBef>
                          <a:spcPts val="0"/>
                        </a:spcBef>
                        <a:spcAft>
                          <a:spcPts val="0"/>
                        </a:spcAft>
                        <a:buNone/>
                      </a:pPr>
                      <a:r>
                        <a:rPr lang="en-US" sz="1100"/>
                        <a:t>mode</a:t>
                      </a:r>
                      <a:endParaRPr sz="1100"/>
                    </a:p>
                    <a:p>
                      <a:pPr indent="0" lvl="0" marL="0" rtl="0" algn="ctr">
                        <a:lnSpc>
                          <a:spcPct val="100000"/>
                        </a:lnSpc>
                        <a:spcBef>
                          <a:spcPts val="0"/>
                        </a:spcBef>
                        <a:spcAft>
                          <a:spcPts val="0"/>
                        </a:spcAft>
                        <a:buNone/>
                      </a:pPr>
                      <a:r>
                        <a:rPr lang="en-US" sz="1100"/>
                        <a:t>“file enum”</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N/A</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ReadWrite, Create Truncate</a:t>
                      </a:r>
                      <a:endParaRPr sz="1100"/>
                    </a:p>
                    <a:p>
                      <a:pPr indent="0" lvl="0" marL="0" rtl="0" algn="ctr">
                        <a:lnSpc>
                          <a:spcPct val="100000"/>
                        </a:lnSpc>
                        <a:spcBef>
                          <a:spcPts val="0"/>
                        </a:spcBef>
                        <a:spcAft>
                          <a:spcPts val="0"/>
                        </a:spcAft>
                        <a:buNone/>
                      </a:pPr>
                      <a:r>
                        <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1100"/>
                        <a:t>ReadOnly, ReadWrite, Truncate, Excl, Debug, Create, Truncate, Overwrite, OpenOrCreate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Determines the file behavior when writing/reading a .h5 file.</a:t>
                      </a:r>
                      <a:endParaRPr sz="1100"/>
                    </a:p>
                    <a:p>
                      <a:pPr indent="0" lvl="0" marL="0" rtl="0" algn="l">
                        <a:lnSpc>
                          <a:spcPct val="100000"/>
                        </a:lnSpc>
                        <a:spcBef>
                          <a:spcPts val="0"/>
                        </a:spcBef>
                        <a:spcAft>
                          <a:spcPts val="0"/>
                        </a:spcAft>
                        <a:buNone/>
                      </a:pPr>
                      <a:r>
                        <a:rPr lang="en-US" sz="1100"/>
                        <a:t>Every option must have “HighFive::File::” </a:t>
                      </a:r>
                      <a:r>
                        <a:rPr lang="en-US" sz="1100"/>
                        <a:t>proceed it and be cast to an &lt;unsigned int&gt;</a:t>
                      </a:r>
                      <a:endParaRPr sz="1100"/>
                    </a:p>
                    <a:p>
                      <a:pPr indent="0" lvl="0" marL="0" rtl="0" algn="l">
                        <a:lnSpc>
                          <a:spcPct val="100000"/>
                        </a:lnSpc>
                        <a:spcBef>
                          <a:spcPts val="0"/>
                        </a:spcBef>
                        <a:spcAft>
                          <a:spcPts val="0"/>
                        </a:spcAft>
                        <a:buNone/>
                      </a:pPr>
                      <a:r>
                        <a:rPr lang="en-US" sz="1100"/>
                        <a:t>i.e. (</a:t>
                      </a:r>
                      <a:r>
                        <a:rPr lang="en-US" sz="1100">
                          <a:solidFill>
                            <a:schemeClr val="dk1"/>
                          </a:solidFill>
                        </a:rPr>
                        <a:t>unsigned int) HighFive::File::Overwrite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nvSpPr>
        <p:spPr>
          <a:xfrm>
            <a:off x="152400" y="152400"/>
            <a:ext cx="8683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Component::HDF5FileSource&lt;N&gt;</a:t>
            </a:r>
            <a:endParaRPr i="0" sz="4000" u="none" cap="none" strike="noStrike">
              <a:solidFill>
                <a:srgbClr val="000000"/>
              </a:solidFill>
            </a:endParaRPr>
          </a:p>
        </p:txBody>
      </p:sp>
      <p:sp>
        <p:nvSpPr>
          <p:cNvPr id="230" name="Google Shape;230;p39"/>
          <p:cNvSpPr/>
          <p:nvPr/>
        </p:nvSpPr>
        <p:spPr>
          <a:xfrm>
            <a:off x="419050" y="876259"/>
            <a:ext cx="11163000" cy="5285700"/>
          </a:xfrm>
          <a:prstGeom prst="rect">
            <a:avLst/>
          </a:prstGeom>
          <a:noFill/>
          <a:ln>
            <a:noFill/>
          </a:ln>
        </p:spPr>
        <p:txBody>
          <a:bodyPr anchorCtr="0" anchor="t" bIns="45000" lIns="90000" spcFirstLastPara="1" rIns="90000" wrap="square" tIns="45000">
            <a:noAutofit/>
          </a:bodyPr>
          <a:lstStyle/>
          <a:p>
            <a:pPr indent="-330200" lvl="0" marL="457200" rtl="0" algn="l">
              <a:spcBef>
                <a:spcPts val="0"/>
              </a:spcBef>
              <a:spcAft>
                <a:spcPts val="0"/>
              </a:spcAft>
              <a:buClr>
                <a:schemeClr val="dk1"/>
              </a:buClr>
              <a:buSzPts val="1600"/>
              <a:buChar char="●"/>
            </a:pPr>
            <a:r>
              <a:rPr lang="en-US" sz="1600">
                <a:solidFill>
                  <a:schemeClr val="dk1"/>
                </a:solidFill>
              </a:rPr>
              <a:t>HDF5FileSource&lt;N&gt; is an Amigen::Component</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HDF5FileSource’s can only have OutPorts</a:t>
            </a:r>
            <a:endParaRPr sz="1600">
              <a:solidFill>
                <a:schemeClr val="dk1"/>
              </a:solidFill>
            </a:endParaRPr>
          </a:p>
          <a:p>
            <a:pPr indent="-330200" lvl="2" marL="1371600" rtl="0" algn="l">
              <a:spcBef>
                <a:spcPts val="0"/>
              </a:spcBef>
              <a:spcAft>
                <a:spcPts val="0"/>
              </a:spcAft>
              <a:buClr>
                <a:schemeClr val="dk1"/>
              </a:buClr>
              <a:buSzPts val="1600"/>
              <a:buChar char="■"/>
            </a:pPr>
            <a:r>
              <a:rPr lang="en-US" sz="1600">
                <a:solidFill>
                  <a:schemeClr val="dk1"/>
                </a:solidFill>
              </a:rPr>
              <a:t>OutPorts are referred to as ‘dst’</a:t>
            </a:r>
            <a:endParaRPr sz="1600">
              <a:solidFill>
                <a:schemeClr val="dk1"/>
              </a:solidFill>
            </a:endParaRPr>
          </a:p>
          <a:p>
            <a:pPr indent="-330200" lvl="2" marL="1371600" rtl="0" algn="l">
              <a:spcBef>
                <a:spcPts val="0"/>
              </a:spcBef>
              <a:spcAft>
                <a:spcPts val="0"/>
              </a:spcAft>
              <a:buClr>
                <a:schemeClr val="dk1"/>
              </a:buClr>
              <a:buSzPts val="1600"/>
              <a:buChar char="■"/>
            </a:pPr>
            <a:r>
              <a:rPr lang="en-US" sz="1600">
                <a:solidFill>
                  <a:schemeClr val="dk1"/>
                </a:solidFill>
              </a:rPr>
              <a:t>HDF5FileSource’s can have as many dst connections as there are components</a:t>
            </a:r>
            <a:endParaRPr sz="1600">
              <a:solidFill>
                <a:schemeClr val="dk1"/>
              </a:solidFill>
            </a:endParaRPr>
          </a:p>
          <a:p>
            <a:pPr indent="-330200" lvl="2" marL="1371600" rtl="0" algn="l">
              <a:spcBef>
                <a:spcPts val="0"/>
              </a:spcBef>
              <a:spcAft>
                <a:spcPts val="0"/>
              </a:spcAft>
              <a:buClr>
                <a:schemeClr val="dk1"/>
              </a:buClr>
              <a:buSzPts val="1600"/>
              <a:buChar char="■"/>
            </a:pPr>
            <a:r>
              <a:rPr lang="en-US" sz="1600">
                <a:solidFill>
                  <a:schemeClr val="dk1"/>
                </a:solidFill>
              </a:rPr>
              <a:t>Each ‘dst’ can be controlled by 5 features determining its behavior during pipeline initialization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Implemented to dynamically read data from a dataset to another component in the pipeline</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First checks if the given path is a valid path to a valid HDF5 file to a valid dataset</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Then reads the attributes from the dst’s OutPort group in the .h5 and sets the incoming and outgoing connections frame size and frame format</a:t>
            </a:r>
            <a:endParaRPr sz="1600">
              <a:solidFill>
                <a:schemeClr val="dk1"/>
              </a:solidFill>
            </a:endParaRPr>
          </a:p>
          <a:p>
            <a:pPr indent="-330200" lvl="2" marL="1371600" rtl="0" algn="l">
              <a:spcBef>
                <a:spcPts val="0"/>
              </a:spcBef>
              <a:spcAft>
                <a:spcPts val="0"/>
              </a:spcAft>
              <a:buClr>
                <a:schemeClr val="dk1"/>
              </a:buClr>
              <a:buSzPts val="1600"/>
              <a:buChar char="■"/>
            </a:pPr>
            <a:r>
              <a:rPr lang="en-US" sz="1600">
                <a:solidFill>
                  <a:schemeClr val="dk1"/>
                </a:solidFill>
              </a:rPr>
              <a:t>Currently supports 3 frame formats:</a:t>
            </a:r>
            <a:endParaRPr sz="1600">
              <a:solidFill>
                <a:schemeClr val="dk1"/>
              </a:solidFill>
            </a:endParaRPr>
          </a:p>
          <a:p>
            <a:pPr indent="-330200" lvl="3" marL="1828800" rtl="0" algn="l">
              <a:spcBef>
                <a:spcPts val="0"/>
              </a:spcBef>
              <a:spcAft>
                <a:spcPts val="0"/>
              </a:spcAft>
              <a:buClr>
                <a:schemeClr val="dk1"/>
              </a:buClr>
              <a:buSzPts val="1600"/>
              <a:buChar char="●"/>
            </a:pPr>
            <a:r>
              <a:rPr lang="en-US" sz="1600">
                <a:solidFill>
                  <a:schemeClr val="dk1"/>
                </a:solidFill>
              </a:rPr>
              <a:t>B8G8R8A8 (RGBA)</a:t>
            </a:r>
            <a:endParaRPr sz="1600">
              <a:solidFill>
                <a:schemeClr val="dk1"/>
              </a:solidFill>
            </a:endParaRPr>
          </a:p>
          <a:p>
            <a:pPr indent="-330200" lvl="3" marL="1828800" rtl="0" algn="l">
              <a:spcBef>
                <a:spcPts val="0"/>
              </a:spcBef>
              <a:spcAft>
                <a:spcPts val="0"/>
              </a:spcAft>
              <a:buClr>
                <a:schemeClr val="dk1"/>
              </a:buClr>
              <a:buSzPts val="1600"/>
              <a:buChar char="●"/>
            </a:pPr>
            <a:r>
              <a:rPr lang="en-US" sz="1600">
                <a:solidFill>
                  <a:schemeClr val="dk1"/>
                </a:solidFill>
              </a:rPr>
              <a:t>Y8U8Y8V8 (YUV)</a:t>
            </a:r>
            <a:endParaRPr sz="1600">
              <a:solidFill>
                <a:schemeClr val="dk1"/>
              </a:solidFill>
            </a:endParaRPr>
          </a:p>
          <a:p>
            <a:pPr indent="-330200" lvl="3" marL="1828800" rtl="0" algn="l">
              <a:spcBef>
                <a:spcPts val="0"/>
              </a:spcBef>
              <a:spcAft>
                <a:spcPts val="0"/>
              </a:spcAft>
              <a:buClr>
                <a:schemeClr val="dk1"/>
              </a:buClr>
              <a:buSzPts val="1600"/>
              <a:buChar char="●"/>
            </a:pPr>
            <a:r>
              <a:rPr lang="en-US" sz="1600">
                <a:solidFill>
                  <a:schemeClr val="dk1"/>
                </a:solidFill>
              </a:rPr>
              <a:t>I8 (Thermal)</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Can feed frame data infinitely or once set by features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Component::OpenGLSink has been changed to show multiple windows at the same time</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Works well when trying to just view the data from a dataset</a:t>
            </a:r>
            <a:endParaRPr sz="1600">
              <a:solidFill>
                <a:schemeClr val="dk1"/>
              </a:solidFill>
            </a:endParaRPr>
          </a:p>
          <a:p>
            <a:pPr indent="-330200" lvl="1" marL="914400" rtl="0" algn="l">
              <a:spcBef>
                <a:spcPts val="0"/>
              </a:spcBef>
              <a:spcAft>
                <a:spcPts val="0"/>
              </a:spcAft>
              <a:buClr>
                <a:schemeClr val="dk1"/>
              </a:buClr>
              <a:buSzPts val="1600"/>
              <a:buChar char="○"/>
            </a:pPr>
            <a:r>
              <a:rPr lang="en-US" sz="1600">
                <a:solidFill>
                  <a:schemeClr val="dk1"/>
                </a:solidFill>
              </a:rPr>
              <a:t>Supports any amount, but each OpenGLSink must be declared separately</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Many feature combinations allow freedom to show frame data in whatever way is needed</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0"/>
          <p:cNvSpPr txBox="1"/>
          <p:nvPr/>
        </p:nvSpPr>
        <p:spPr>
          <a:xfrm>
            <a:off x="152400" y="152400"/>
            <a:ext cx="10520400" cy="677400"/>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80000"/>
              </a:lnSpc>
              <a:spcBef>
                <a:spcPts val="0"/>
              </a:spcBef>
              <a:spcAft>
                <a:spcPts val="0"/>
              </a:spcAft>
              <a:buNone/>
            </a:pPr>
            <a:r>
              <a:rPr b="1" lang="en-US" sz="4324">
                <a:solidFill>
                  <a:schemeClr val="dk1"/>
                </a:solidFill>
              </a:rPr>
              <a:t>HDF5FileSource&lt;N&gt; </a:t>
            </a:r>
            <a:r>
              <a:rPr b="1" lang="en-US" sz="4324"/>
              <a:t>Settings and Defaults</a:t>
            </a:r>
            <a:endParaRPr i="0" sz="4324" u="none" cap="none" strike="noStrike">
              <a:solidFill>
                <a:srgbClr val="000000"/>
              </a:solidFill>
            </a:endParaRPr>
          </a:p>
        </p:txBody>
      </p:sp>
      <p:graphicFrame>
        <p:nvGraphicFramePr>
          <p:cNvPr id="236" name="Google Shape;236;p40"/>
          <p:cNvGraphicFramePr/>
          <p:nvPr/>
        </p:nvGraphicFramePr>
        <p:xfrm>
          <a:off x="0" y="1022490"/>
          <a:ext cx="3000000" cy="3000000"/>
        </p:xfrm>
        <a:graphic>
          <a:graphicData uri="http://schemas.openxmlformats.org/drawingml/2006/table">
            <a:tbl>
              <a:tblPr>
                <a:noFill/>
                <a:tableStyleId>{43DC8A1A-03AF-4FFE-AFF8-8C50F988E77B}</a:tableStyleId>
              </a:tblPr>
              <a:tblGrid>
                <a:gridCol w="1103175"/>
                <a:gridCol w="1369200"/>
                <a:gridCol w="1227000"/>
                <a:gridCol w="1291050"/>
                <a:gridCol w="7201575"/>
              </a:tblGrid>
              <a:tr h="335675">
                <a:tc>
                  <a:txBody>
                    <a:bodyPr/>
                    <a:lstStyle/>
                    <a:p>
                      <a:pPr indent="0" lvl="0" marL="0" rtl="0" algn="ctr">
                        <a:spcBef>
                          <a:spcPts val="0"/>
                        </a:spcBef>
                        <a:spcAft>
                          <a:spcPts val="0"/>
                        </a:spcAft>
                        <a:buNone/>
                      </a:pPr>
                      <a:r>
                        <a:rPr lang="en-US" sz="1100"/>
                        <a:t>Feature Name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Supported Amount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Default Value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Supported Inputs</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US" sz="1100"/>
                        <a:t>Description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787250">
                <a:tc>
                  <a:txBody>
                    <a:bodyPr/>
                    <a:lstStyle/>
                    <a:p>
                      <a:pPr indent="0" lvl="0" marL="0" rtl="0" algn="ctr">
                        <a:spcBef>
                          <a:spcPts val="0"/>
                        </a:spcBef>
                        <a:spcAft>
                          <a:spcPts val="0"/>
                        </a:spcAft>
                        <a:buNone/>
                      </a:pPr>
                      <a:r>
                        <a:rPr lang="en-US" sz="1100"/>
                        <a:t>&lt;std::string&gt;</a:t>
                      </a:r>
                      <a:endParaRPr sz="1100"/>
                    </a:p>
                    <a:p>
                      <a:pPr indent="0" lvl="0" marL="0" rtl="0" algn="ctr">
                        <a:spcBef>
                          <a:spcPts val="0"/>
                        </a:spcBef>
                        <a:spcAft>
                          <a:spcPts val="0"/>
                        </a:spcAft>
                        <a:buNone/>
                      </a:pPr>
                      <a:r>
                        <a:rPr lang="en-US" sz="1100"/>
                        <a:t>path</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1</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t>empty std::string</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“defaultFile.h5”</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100"/>
                        <a:t>Contains the path to the .h5 file on disk. </a:t>
                      </a:r>
                      <a:r>
                        <a:rPr lang="en-US" sz="1100">
                          <a:solidFill>
                            <a:schemeClr val="dk1"/>
                          </a:solidFill>
                        </a:rPr>
                        <a:t>Value is checked during initialization, returns Error::InvalidFileType if bad value.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94800">
                <a:tc>
                  <a:txBody>
                    <a:bodyPr/>
                    <a:lstStyle/>
                    <a:p>
                      <a:pPr indent="0" lvl="0" marL="0" rtl="0" algn="ctr">
                        <a:spcBef>
                          <a:spcPts val="0"/>
                        </a:spcBef>
                        <a:spcAft>
                          <a:spcPts val="0"/>
                        </a:spcAft>
                        <a:buNone/>
                      </a:pPr>
                      <a:r>
                        <a:rPr lang="en-US" sz="1100"/>
                        <a:t>&lt;float&gt;</a:t>
                      </a:r>
                      <a:endParaRPr sz="1100"/>
                    </a:p>
                    <a:p>
                      <a:pPr indent="0" lvl="0" marL="0" rtl="0" algn="ctr">
                        <a:spcBef>
                          <a:spcPts val="0"/>
                        </a:spcBef>
                        <a:spcAft>
                          <a:spcPts val="0"/>
                        </a:spcAft>
                        <a:buNone/>
                      </a:pPr>
                      <a:r>
                        <a:rPr lang="en-US" sz="1100"/>
                        <a:t>fps</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Determines how fast frame data is read and pushed down the pipeline. Value is represented in Hz.</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79700">
                <a:tc>
                  <a:txBody>
                    <a:bodyPr/>
                    <a:lstStyle/>
                    <a:p>
                      <a:pPr indent="0" lvl="0" marL="0" rtl="0" algn="ctr">
                        <a:spcBef>
                          <a:spcPts val="0"/>
                        </a:spcBef>
                        <a:spcAft>
                          <a:spcPts val="0"/>
                        </a:spcAft>
                        <a:buNone/>
                      </a:pPr>
                      <a:r>
                        <a:rPr lang="en-US" sz="1100"/>
                        <a:t>&lt;std::string&gt;</a:t>
                      </a:r>
                      <a:endParaRPr sz="1100"/>
                    </a:p>
                    <a:p>
                      <a:pPr indent="0" lvl="0" marL="0" rtl="0" algn="ctr">
                        <a:spcBef>
                          <a:spcPts val="0"/>
                        </a:spcBef>
                        <a:spcAft>
                          <a:spcPts val="0"/>
                        </a:spcAft>
                        <a:buNone/>
                      </a:pPr>
                      <a:r>
                        <a:rPr lang="en-US" sz="1100"/>
                        <a:t>dataset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t>empty std::string</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any std::string</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Contains the path to the dataset inside the .h5 file. Value is checked during initialization, returns Error::InvalidFileType if bad value.</a:t>
                      </a:r>
                      <a:endParaRPr sz="900">
                        <a:solidFill>
                          <a:srgbClr val="4FC1FF"/>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979700">
                <a:tc>
                  <a:txBody>
                    <a:bodyPr/>
                    <a:lstStyle/>
                    <a:p>
                      <a:pPr indent="0" lvl="0" marL="0" rtl="0" algn="ctr">
                        <a:spcBef>
                          <a:spcPts val="0"/>
                        </a:spcBef>
                        <a:spcAft>
                          <a:spcPts val="0"/>
                        </a:spcAft>
                        <a:buNone/>
                      </a:pPr>
                      <a:r>
                        <a:rPr lang="en-US" sz="1100"/>
                        <a:t>&lt;int&gt;</a:t>
                      </a:r>
                      <a:endParaRPr sz="1100"/>
                    </a:p>
                    <a:p>
                      <a:pPr indent="0" lvl="0" marL="0" rtl="0" algn="ctr">
                        <a:spcBef>
                          <a:spcPts val="0"/>
                        </a:spcBef>
                        <a:spcAft>
                          <a:spcPts val="0"/>
                        </a:spcAft>
                        <a:buNone/>
                      </a:pPr>
                      <a:r>
                        <a:rPr lang="en-US" sz="1100"/>
                        <a:t>loop</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0 : do not loop</a:t>
                      </a:r>
                      <a:endParaRPr sz="1100"/>
                    </a:p>
                    <a:p>
                      <a:pPr indent="0" lvl="0" marL="0" rtl="0" algn="ctr">
                        <a:spcBef>
                          <a:spcPts val="0"/>
                        </a:spcBef>
                        <a:spcAft>
                          <a:spcPts val="0"/>
                        </a:spcAft>
                        <a:buNone/>
                      </a:pPr>
                      <a:r>
                        <a:rPr lang="en-US" sz="1100"/>
                        <a:t>1 : loop</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Determines if the component loops back to the beginning the dataset when it reaches the last frame. WIll continue behavior until the output window is closed of the program is shutdown.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787250">
                <a:tc>
                  <a:txBody>
                    <a:bodyPr/>
                    <a:lstStyle/>
                    <a:p>
                      <a:pPr indent="0" lvl="0" marL="0" rtl="0" algn="ctr">
                        <a:spcBef>
                          <a:spcPts val="0"/>
                        </a:spcBef>
                        <a:spcAft>
                          <a:spcPts val="0"/>
                        </a:spcAft>
                        <a:buNone/>
                      </a:pPr>
                      <a:r>
                        <a:rPr lang="en-US" sz="1100"/>
                        <a:t>&lt;float&gt;</a:t>
                      </a:r>
                      <a:endParaRPr sz="1100"/>
                    </a:p>
                    <a:p>
                      <a:pPr indent="0" lvl="0" marL="0" rtl="0" algn="ctr">
                        <a:spcBef>
                          <a:spcPts val="0"/>
                        </a:spcBef>
                        <a:spcAft>
                          <a:spcPts val="0"/>
                        </a:spcAft>
                        <a:buNone/>
                      </a:pPr>
                      <a:r>
                        <a:rPr lang="en-US" sz="1100"/>
                        <a:t>delay</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&lt;N&gt;</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0</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n</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Determines the delay of data playback. Will not start reading and pushing data down the pipeline until delay is passed. Useful for running on hardware.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07075">
                <a:tc>
                  <a:txBody>
                    <a:bodyPr/>
                    <a:lstStyle/>
                    <a:p>
                      <a:pPr indent="0" lvl="0" marL="0" rtl="0" algn="ctr">
                        <a:lnSpc>
                          <a:spcPct val="100000"/>
                        </a:lnSpc>
                        <a:spcBef>
                          <a:spcPts val="0"/>
                        </a:spcBef>
                        <a:spcAft>
                          <a:spcPts val="0"/>
                        </a:spcAft>
                        <a:buNone/>
                      </a:pPr>
                      <a:r>
                        <a:rPr lang="en-US" sz="1100"/>
                        <a:t>&lt;unsigned int&gt;</a:t>
                      </a:r>
                      <a:endParaRPr sz="1100"/>
                    </a:p>
                    <a:p>
                      <a:pPr indent="0" lvl="0" marL="0" rtl="0" algn="ctr">
                        <a:lnSpc>
                          <a:spcPct val="100000"/>
                        </a:lnSpc>
                        <a:spcBef>
                          <a:spcPts val="0"/>
                        </a:spcBef>
                        <a:spcAft>
                          <a:spcPts val="0"/>
                        </a:spcAft>
                        <a:buNone/>
                      </a:pPr>
                      <a:r>
                        <a:rPr lang="en-US" sz="1100"/>
                        <a:t>mode</a:t>
                      </a:r>
                      <a:endParaRPr sz="1100"/>
                    </a:p>
                    <a:p>
                      <a:pPr indent="0" lvl="0" marL="0" rtl="0" algn="ctr">
                        <a:lnSpc>
                          <a:spcPct val="100000"/>
                        </a:lnSpc>
                        <a:spcBef>
                          <a:spcPts val="0"/>
                        </a:spcBef>
                        <a:spcAft>
                          <a:spcPts val="0"/>
                        </a:spcAft>
                        <a:buNone/>
                      </a:pPr>
                      <a:r>
                        <a:rPr lang="en-US" sz="1100"/>
                        <a:t>“file enum”</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N/A</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100"/>
                        <a:t>ReadOnly</a:t>
                      </a:r>
                      <a:endParaRPr sz="1100"/>
                    </a:p>
                    <a:p>
                      <a:pPr indent="0" lvl="0" marL="0" rtl="0" algn="ctr">
                        <a:lnSpc>
                          <a:spcPct val="100000"/>
                        </a:lnSpc>
                        <a:spcBef>
                          <a:spcPts val="0"/>
                        </a:spcBef>
                        <a:spcAft>
                          <a:spcPts val="0"/>
                        </a:spcAft>
                        <a:buNone/>
                      </a:pPr>
                      <a:r>
                        <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ReadOnly, ReadWrite, Truncate, Excl, Debug, Create, Truncate, Overwrite, OpenOrCreate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1100"/>
                        <a:t>Determines the file behavior when writing/reading a .h5 file.</a:t>
                      </a:r>
                      <a:endParaRPr sz="1100"/>
                    </a:p>
                    <a:p>
                      <a:pPr indent="0" lvl="0" marL="0" rtl="0" algn="l">
                        <a:lnSpc>
                          <a:spcPct val="100000"/>
                        </a:lnSpc>
                        <a:spcBef>
                          <a:spcPts val="0"/>
                        </a:spcBef>
                        <a:spcAft>
                          <a:spcPts val="0"/>
                        </a:spcAft>
                        <a:buNone/>
                      </a:pPr>
                      <a:r>
                        <a:rPr lang="en-US" sz="1100"/>
                        <a:t>Every option must have “HighFive::File::” proceed it and be cast to an &lt;unsigned int&gt;</a:t>
                      </a:r>
                      <a:endParaRPr sz="1100"/>
                    </a:p>
                    <a:p>
                      <a:pPr indent="0" lvl="0" marL="0" rtl="0" algn="l">
                        <a:lnSpc>
                          <a:spcPct val="100000"/>
                        </a:lnSpc>
                        <a:spcBef>
                          <a:spcPts val="0"/>
                        </a:spcBef>
                        <a:spcAft>
                          <a:spcPts val="0"/>
                        </a:spcAft>
                        <a:buNone/>
                      </a:pPr>
                      <a:r>
                        <a:rPr lang="en-US" sz="1100"/>
                        <a:t>i.e. (</a:t>
                      </a:r>
                      <a:r>
                        <a:rPr lang="en-US" sz="1100">
                          <a:solidFill>
                            <a:schemeClr val="dk1"/>
                          </a:solidFill>
                        </a:rPr>
                        <a:t>unsigned int) HighFive::File::Overwrite</a:t>
                      </a:r>
                      <a:endParaRPr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Example Sink Pipeline [Writing]</a:t>
            </a:r>
            <a:endParaRPr i="0" sz="4000" u="none" cap="none" strike="noStrike">
              <a:solidFill>
                <a:srgbClr val="000000"/>
              </a:solidFill>
            </a:endParaRPr>
          </a:p>
        </p:txBody>
      </p:sp>
      <p:pic>
        <p:nvPicPr>
          <p:cNvPr id="242" name="Google Shape;242;p41"/>
          <p:cNvPicPr preferRelativeResize="0"/>
          <p:nvPr/>
        </p:nvPicPr>
        <p:blipFill>
          <a:blip r:embed="rId3">
            <a:alphaModFix/>
          </a:blip>
          <a:stretch>
            <a:fillRect/>
          </a:stretch>
        </p:blipFill>
        <p:spPr>
          <a:xfrm>
            <a:off x="1787538" y="760925"/>
            <a:ext cx="8616921" cy="609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p:nvPr/>
        </p:nvSpPr>
        <p:spPr>
          <a:xfrm>
            <a:off x="419050" y="876249"/>
            <a:ext cx="11163000" cy="574050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None/>
            </a:pPr>
            <a:r>
              <a:rPr lang="en-US" sz="1800"/>
              <a:t>HDFView 3.1.2:</a:t>
            </a:r>
            <a:endParaRPr sz="1800"/>
          </a:p>
          <a:p>
            <a:pPr indent="-342900" lvl="0" marL="457200" rtl="0" algn="l">
              <a:lnSpc>
                <a:spcPct val="100000"/>
              </a:lnSpc>
              <a:spcBef>
                <a:spcPts val="1300"/>
              </a:spcBef>
              <a:spcAft>
                <a:spcPts val="0"/>
              </a:spcAft>
              <a:buSzPts val="1800"/>
              <a:buChar char="●"/>
            </a:pPr>
            <a:r>
              <a:rPr lang="en-US" sz="1800"/>
              <a:t>HDFView i</a:t>
            </a:r>
            <a:r>
              <a:rPr lang="en-US" sz="1800">
                <a:solidFill>
                  <a:schemeClr val="dk1"/>
                </a:solidFill>
              </a:rPr>
              <a:t>s a visual tool made for browsing and editing HDF5 and HDF4 files</a:t>
            </a:r>
            <a:endParaRPr sz="1800"/>
          </a:p>
          <a:p>
            <a:pPr indent="-342900" lvl="1" marL="914400" rtl="0" algn="l">
              <a:lnSpc>
                <a:spcPct val="100000"/>
              </a:lnSpc>
              <a:spcBef>
                <a:spcPts val="0"/>
              </a:spcBef>
              <a:spcAft>
                <a:spcPts val="0"/>
              </a:spcAft>
              <a:buSzPts val="1800"/>
              <a:buChar char="○"/>
            </a:pPr>
            <a:r>
              <a:rPr lang="en-US" sz="1800"/>
              <a:t>View a libamigen </a:t>
            </a:r>
            <a:r>
              <a:rPr lang="en-US" sz="1800"/>
              <a:t>pipeline</a:t>
            </a:r>
            <a:r>
              <a:rPr lang="en-US" sz="1800"/>
              <a:t> in a file hierarchy tree structure</a:t>
            </a:r>
            <a:endParaRPr sz="1800"/>
          </a:p>
          <a:p>
            <a:pPr indent="-342900" lvl="1" marL="914400" rtl="0" algn="l">
              <a:lnSpc>
                <a:spcPct val="100000"/>
              </a:lnSpc>
              <a:spcBef>
                <a:spcPts val="0"/>
              </a:spcBef>
              <a:spcAft>
                <a:spcPts val="0"/>
              </a:spcAft>
              <a:buSzPts val="1800"/>
              <a:buChar char="○"/>
            </a:pPr>
            <a:r>
              <a:rPr lang="en-US" sz="1800"/>
              <a:t>View </a:t>
            </a:r>
            <a:r>
              <a:rPr lang="en-US" sz="1800"/>
              <a:t>and modify the contents of a dataset</a:t>
            </a:r>
            <a:endParaRPr sz="1800"/>
          </a:p>
          <a:p>
            <a:pPr indent="-342900" lvl="1" marL="914400" rtl="0" algn="l">
              <a:lnSpc>
                <a:spcPct val="100000"/>
              </a:lnSpc>
              <a:spcBef>
                <a:spcPts val="0"/>
              </a:spcBef>
              <a:spcAft>
                <a:spcPts val="0"/>
              </a:spcAft>
              <a:buSzPts val="1800"/>
              <a:buChar char="○"/>
            </a:pPr>
            <a:r>
              <a:rPr lang="en-US" sz="1800"/>
              <a:t>View add, delete and modify attributes</a:t>
            </a:r>
            <a:endParaRPr sz="1800"/>
          </a:p>
          <a:p>
            <a:pPr indent="-342900" lvl="1" marL="914400" rtl="0" algn="l">
              <a:lnSpc>
                <a:spcPct val="100000"/>
              </a:lnSpc>
              <a:spcBef>
                <a:spcPts val="0"/>
              </a:spcBef>
              <a:spcAft>
                <a:spcPts val="0"/>
              </a:spcAft>
              <a:buSzPts val="1800"/>
              <a:buChar char="○"/>
            </a:pPr>
            <a:r>
              <a:rPr lang="en-US" sz="1800"/>
              <a:t>Create and export files</a:t>
            </a:r>
            <a:endParaRPr sz="1800"/>
          </a:p>
          <a:p>
            <a:pPr indent="0" lvl="0" marL="0" rtl="0" algn="l">
              <a:lnSpc>
                <a:spcPct val="100000"/>
              </a:lnSpc>
              <a:spcBef>
                <a:spcPts val="1300"/>
              </a:spcBef>
              <a:spcAft>
                <a:spcPts val="0"/>
              </a:spcAft>
              <a:buNone/>
            </a:pPr>
            <a:r>
              <a:rPr lang="en-US" sz="1800">
                <a:solidFill>
                  <a:srgbClr val="FF0000"/>
                </a:solidFill>
              </a:rPr>
              <a:t>Important!</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lang="en-US" sz="1800">
                <a:solidFill>
                  <a:srgbClr val="FF0000"/>
                </a:solidFill>
              </a:rPr>
              <a:t>In its current form, HDFView 3.1.2 only supports 8-bit raster and 24-bit “True-Color” images</a:t>
            </a:r>
            <a:endParaRPr sz="1800">
              <a:solidFill>
                <a:srgbClr val="FF0000"/>
              </a:solidFill>
            </a:endParaRPr>
          </a:p>
          <a:p>
            <a:pPr indent="-342900" lvl="0" marL="457200" rtl="0" algn="l">
              <a:lnSpc>
                <a:spcPct val="100000"/>
              </a:lnSpc>
              <a:spcBef>
                <a:spcPts val="0"/>
              </a:spcBef>
              <a:spcAft>
                <a:spcPts val="0"/>
              </a:spcAft>
              <a:buClr>
                <a:srgbClr val="FF0000"/>
              </a:buClr>
              <a:buSzPts val="1800"/>
              <a:buChar char="●"/>
            </a:pPr>
            <a:r>
              <a:rPr lang="en-US" sz="1800">
                <a:solidFill>
                  <a:srgbClr val="FF0000"/>
                </a:solidFill>
              </a:rPr>
              <a:t>Current color spaces supported: RGB, YUV, HSV, CMY, CMYK, YCbCr</a:t>
            </a:r>
            <a:endParaRPr sz="1800">
              <a:solidFill>
                <a:srgbClr val="FF0000"/>
              </a:solidFill>
            </a:endParaRPr>
          </a:p>
          <a:p>
            <a:pPr indent="-342900" lvl="1" marL="914400" rtl="0" algn="l">
              <a:lnSpc>
                <a:spcPct val="100000"/>
              </a:lnSpc>
              <a:spcBef>
                <a:spcPts val="0"/>
              </a:spcBef>
              <a:spcAft>
                <a:spcPts val="0"/>
              </a:spcAft>
              <a:buClr>
                <a:srgbClr val="FF0000"/>
              </a:buClr>
              <a:buSzPts val="1800"/>
              <a:buChar char="○"/>
            </a:pPr>
            <a:r>
              <a:rPr lang="en-US" sz="1800">
                <a:solidFill>
                  <a:srgbClr val="FF0000"/>
                </a:solidFill>
              </a:rPr>
              <a:t>Only appears in color when a dataset follows the </a:t>
            </a:r>
            <a:r>
              <a:rPr lang="en-US" sz="1800" u="sng">
                <a:solidFill>
                  <a:schemeClr val="hlink"/>
                </a:solidFill>
                <a:hlinkClick r:id="rId3"/>
              </a:rPr>
              <a:t>HDF5 Image and P</a:t>
            </a:r>
            <a:r>
              <a:rPr lang="en-US" sz="1800" u="sng">
                <a:solidFill>
                  <a:schemeClr val="hlink"/>
                </a:solidFill>
                <a:hlinkClick r:id="rId4"/>
              </a:rPr>
              <a:t>alette</a:t>
            </a:r>
            <a:r>
              <a:rPr lang="en-US" sz="1800" u="sng">
                <a:solidFill>
                  <a:schemeClr val="hlink"/>
                </a:solidFill>
                <a:hlinkClick r:id="rId5"/>
              </a:rPr>
              <a:t> Specification</a:t>
            </a:r>
            <a:endParaRPr sz="1800">
              <a:solidFill>
                <a:srgbClr val="FF0000"/>
              </a:solidFill>
            </a:endParaRPr>
          </a:p>
          <a:p>
            <a:pPr indent="-342900" lvl="1" marL="914400" rtl="0" algn="l">
              <a:lnSpc>
                <a:spcPct val="100000"/>
              </a:lnSpc>
              <a:spcBef>
                <a:spcPts val="0"/>
              </a:spcBef>
              <a:spcAft>
                <a:spcPts val="0"/>
              </a:spcAft>
              <a:buClr>
                <a:srgbClr val="FF0000"/>
              </a:buClr>
              <a:buSzPts val="1800"/>
              <a:buChar char="○"/>
            </a:pPr>
            <a:r>
              <a:rPr lang="en-US" sz="1800">
                <a:solidFill>
                  <a:srgbClr val="FF0000"/>
                </a:solidFill>
              </a:rPr>
              <a:t>HDFView does not support 32-bit images or any </a:t>
            </a:r>
            <a:r>
              <a:rPr lang="en-US" sz="1800">
                <a:solidFill>
                  <a:srgbClr val="FF0000"/>
                </a:solidFill>
              </a:rPr>
              <a:t>variation</a:t>
            </a:r>
            <a:r>
              <a:rPr lang="en-US" sz="1800">
                <a:solidFill>
                  <a:srgbClr val="FF0000"/>
                </a:solidFill>
              </a:rPr>
              <a:t> of the above </a:t>
            </a:r>
            <a:r>
              <a:rPr lang="en-US" sz="1800">
                <a:solidFill>
                  <a:srgbClr val="FF0000"/>
                </a:solidFill>
              </a:rPr>
              <a:t>mentioned</a:t>
            </a:r>
            <a:r>
              <a:rPr lang="en-US" sz="1800">
                <a:solidFill>
                  <a:srgbClr val="FF0000"/>
                </a:solidFill>
              </a:rPr>
              <a:t> color spaces</a:t>
            </a:r>
            <a:endParaRPr sz="1800">
              <a:solidFill>
                <a:srgbClr val="FF0000"/>
              </a:solidFill>
            </a:endParaRPr>
          </a:p>
          <a:p>
            <a:pPr indent="-342900" lvl="1" marL="914400" rtl="0" algn="l">
              <a:lnSpc>
                <a:spcPct val="100000"/>
              </a:lnSpc>
              <a:spcBef>
                <a:spcPts val="0"/>
              </a:spcBef>
              <a:spcAft>
                <a:spcPts val="0"/>
              </a:spcAft>
              <a:buClr>
                <a:srgbClr val="FF0000"/>
              </a:buClr>
              <a:buSzPts val="1800"/>
              <a:buChar char="○"/>
            </a:pPr>
            <a:r>
              <a:rPr lang="en-US" sz="1800">
                <a:solidFill>
                  <a:srgbClr val="FF0000"/>
                </a:solidFill>
              </a:rPr>
              <a:t>Amigen only uses this tool to verify frame data, as it has its own way to replay/view data</a:t>
            </a:r>
            <a:endParaRPr sz="1800">
              <a:solidFill>
                <a:srgbClr val="FF0000"/>
              </a:solidFill>
            </a:endParaRPr>
          </a:p>
          <a:p>
            <a:pPr indent="0" lvl="0" marL="0" rtl="0" algn="l">
              <a:lnSpc>
                <a:spcPct val="100000"/>
              </a:lnSpc>
              <a:spcBef>
                <a:spcPts val="0"/>
              </a:spcBef>
              <a:spcAft>
                <a:spcPts val="0"/>
              </a:spcAft>
              <a:buNone/>
            </a:pPr>
            <a:r>
              <a:t/>
            </a:r>
            <a:endParaRPr sz="1800">
              <a:solidFill>
                <a:srgbClr val="FF0000"/>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None/>
            </a:pPr>
            <a:r>
              <a:rPr lang="en-US" sz="1800"/>
              <a:t>Libamigen tools:</a:t>
            </a:r>
            <a:endParaRPr sz="1800"/>
          </a:p>
          <a:p>
            <a:pPr indent="-342900" lvl="0" marL="457200" rtl="0" algn="l">
              <a:lnSpc>
                <a:spcPct val="100000"/>
              </a:lnSpc>
              <a:spcBef>
                <a:spcPts val="0"/>
              </a:spcBef>
              <a:spcAft>
                <a:spcPts val="0"/>
              </a:spcAft>
              <a:buSzPts val="1800"/>
              <a:buChar char="●"/>
            </a:pPr>
            <a:r>
              <a:rPr lang="en-US" sz="1800"/>
              <a:t>DOT - .dot files are used to create </a:t>
            </a:r>
            <a:r>
              <a:rPr lang="en-US" sz="1800"/>
              <a:t>visualizations</a:t>
            </a:r>
            <a:r>
              <a:rPr lang="en-US" sz="1800"/>
              <a:t> of libamigen pipelines</a:t>
            </a:r>
            <a:endParaRPr sz="1800"/>
          </a:p>
          <a:p>
            <a:pPr indent="-342900" lvl="0" marL="457200" rtl="0" algn="l">
              <a:lnSpc>
                <a:spcPct val="100000"/>
              </a:lnSpc>
              <a:spcBef>
                <a:spcPts val="0"/>
              </a:spcBef>
              <a:spcAft>
                <a:spcPts val="0"/>
              </a:spcAft>
              <a:buSzPts val="1800"/>
              <a:buChar char="●"/>
            </a:pPr>
            <a:r>
              <a:rPr lang="en-US" sz="1800"/>
              <a:t>CMD line tool - can create and run pipelines from a terminal</a:t>
            </a:r>
            <a:endParaRPr sz="1800"/>
          </a:p>
          <a:p>
            <a:pPr indent="-342900" lvl="1" marL="914400" rtl="0" algn="l">
              <a:lnSpc>
                <a:spcPct val="100000"/>
              </a:lnSpc>
              <a:spcBef>
                <a:spcPts val="0"/>
              </a:spcBef>
              <a:spcAft>
                <a:spcPts val="0"/>
              </a:spcAft>
              <a:buSzPts val="1800"/>
              <a:buChar char="○"/>
            </a:pPr>
            <a:r>
              <a:rPr lang="en-US" sz="1800"/>
              <a:t>In </a:t>
            </a:r>
            <a:r>
              <a:rPr lang="en-US" sz="1800"/>
              <a:t>development</a:t>
            </a:r>
            <a:endParaRPr sz="1800"/>
          </a:p>
          <a:p>
            <a:pPr indent="0" lvl="0" marL="0" rtl="0" algn="l">
              <a:lnSpc>
                <a:spcPct val="100000"/>
              </a:lnSpc>
              <a:spcBef>
                <a:spcPts val="0"/>
              </a:spcBef>
              <a:spcAft>
                <a:spcPts val="0"/>
              </a:spcAft>
              <a:buNone/>
            </a:pPr>
            <a:r>
              <a:t/>
            </a:r>
            <a:endParaRPr sz="1800">
              <a:solidFill>
                <a:schemeClr val="dk1"/>
              </a:solidFill>
            </a:endParaRPr>
          </a:p>
        </p:txBody>
      </p:sp>
      <p:sp>
        <p:nvSpPr>
          <p:cNvPr id="248" name="Google Shape;248;p42"/>
          <p:cNvSpPr txBox="1"/>
          <p:nvPr/>
        </p:nvSpPr>
        <p:spPr>
          <a:xfrm>
            <a:off x="152400" y="152400"/>
            <a:ext cx="8333400" cy="6774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SzPts val="1100"/>
              <a:buNone/>
            </a:pPr>
            <a:r>
              <a:t/>
            </a:r>
            <a:endParaRPr b="1" sz="4000"/>
          </a:p>
        </p:txBody>
      </p:sp>
      <p:sp>
        <p:nvSpPr>
          <p:cNvPr id="249" name="Google Shape;249;p42"/>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Tools</a:t>
            </a:r>
            <a:endParaRPr i="0" sz="4000" u="none" cap="none" strike="noStrike">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HDFView</a:t>
            </a:r>
            <a:endParaRPr i="0" sz="4000" u="none" cap="none" strike="noStrike">
              <a:solidFill>
                <a:srgbClr val="000000"/>
              </a:solidFill>
            </a:endParaRPr>
          </a:p>
        </p:txBody>
      </p:sp>
      <p:pic>
        <p:nvPicPr>
          <p:cNvPr id="255" name="Google Shape;255;p43"/>
          <p:cNvPicPr preferRelativeResize="0"/>
          <p:nvPr/>
        </p:nvPicPr>
        <p:blipFill>
          <a:blip r:embed="rId3">
            <a:alphaModFix/>
          </a:blip>
          <a:stretch>
            <a:fillRect/>
          </a:stretch>
        </p:blipFill>
        <p:spPr>
          <a:xfrm>
            <a:off x="205525" y="760925"/>
            <a:ext cx="11780942" cy="6097074"/>
          </a:xfrm>
          <a:prstGeom prst="rect">
            <a:avLst/>
          </a:prstGeom>
          <a:noFill/>
          <a:ln>
            <a:noFill/>
          </a:ln>
        </p:spPr>
      </p:pic>
      <p:sp>
        <p:nvSpPr>
          <p:cNvPr id="256" name="Google Shape;256;p43"/>
          <p:cNvSpPr/>
          <p:nvPr/>
        </p:nvSpPr>
        <p:spPr>
          <a:xfrm>
            <a:off x="3108850" y="4825675"/>
            <a:ext cx="3749400" cy="3060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txBox="1"/>
          <p:nvPr/>
        </p:nvSpPr>
        <p:spPr>
          <a:xfrm>
            <a:off x="6106300" y="4425475"/>
            <a:ext cx="58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Note: </a:t>
            </a:r>
            <a:r>
              <a:rPr lang="en-US">
                <a:solidFill>
                  <a:srgbClr val="FF0000"/>
                </a:solidFill>
              </a:rPr>
              <a:t>Tracking</a:t>
            </a:r>
            <a:r>
              <a:rPr i="1" lang="en-US">
                <a:solidFill>
                  <a:srgbClr val="FF0000"/>
                </a:solidFill>
              </a:rPr>
              <a:t> is </a:t>
            </a:r>
            <a:r>
              <a:rPr lang="en-US">
                <a:solidFill>
                  <a:srgbClr val="FF0000"/>
                </a:solidFill>
              </a:rPr>
              <a:t>enabled for every group inside of the “Pipeline” group</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HDFView cont.</a:t>
            </a:r>
            <a:endParaRPr i="0" sz="4000" u="none" cap="none" strike="noStrike">
              <a:solidFill>
                <a:srgbClr val="000000"/>
              </a:solidFill>
            </a:endParaRPr>
          </a:p>
        </p:txBody>
      </p:sp>
      <p:pic>
        <p:nvPicPr>
          <p:cNvPr id="263" name="Google Shape;263;p44"/>
          <p:cNvPicPr preferRelativeResize="0"/>
          <p:nvPr/>
        </p:nvPicPr>
        <p:blipFill>
          <a:blip r:embed="rId3">
            <a:alphaModFix/>
          </a:blip>
          <a:stretch>
            <a:fillRect/>
          </a:stretch>
        </p:blipFill>
        <p:spPr>
          <a:xfrm>
            <a:off x="0" y="1800935"/>
            <a:ext cx="12191998" cy="3553741"/>
          </a:xfrm>
          <a:prstGeom prst="rect">
            <a:avLst/>
          </a:prstGeom>
          <a:noFill/>
          <a:ln>
            <a:noFill/>
          </a:ln>
        </p:spPr>
      </p:pic>
      <p:sp>
        <p:nvSpPr>
          <p:cNvPr id="264" name="Google Shape;264;p44"/>
          <p:cNvSpPr/>
          <p:nvPr/>
        </p:nvSpPr>
        <p:spPr>
          <a:xfrm>
            <a:off x="2528100" y="2098775"/>
            <a:ext cx="1490100" cy="33018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4"/>
          <p:cNvSpPr/>
          <p:nvPr/>
        </p:nvSpPr>
        <p:spPr>
          <a:xfrm>
            <a:off x="10123150" y="2098775"/>
            <a:ext cx="1996800" cy="32559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nvSpPr>
        <p:spPr>
          <a:xfrm>
            <a:off x="152430"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HDFView cont.</a:t>
            </a:r>
            <a:endParaRPr i="0" sz="4000" u="none" cap="none" strike="noStrike">
              <a:solidFill>
                <a:srgbClr val="000000"/>
              </a:solidFill>
            </a:endParaRPr>
          </a:p>
        </p:txBody>
      </p:sp>
      <p:pic>
        <p:nvPicPr>
          <p:cNvPr id="271" name="Google Shape;271;p45"/>
          <p:cNvPicPr preferRelativeResize="0"/>
          <p:nvPr/>
        </p:nvPicPr>
        <p:blipFill rotWithShape="1">
          <a:blip r:embed="rId3">
            <a:alphaModFix/>
          </a:blip>
          <a:srcRect b="0" l="0" r="0" t="0"/>
          <a:stretch/>
        </p:blipFill>
        <p:spPr>
          <a:xfrm>
            <a:off x="-12" y="1111151"/>
            <a:ext cx="12191999" cy="2999975"/>
          </a:xfrm>
          <a:prstGeom prst="rect">
            <a:avLst/>
          </a:prstGeom>
          <a:noFill/>
          <a:ln>
            <a:noFill/>
          </a:ln>
        </p:spPr>
      </p:pic>
      <p:pic>
        <p:nvPicPr>
          <p:cNvPr id="272" name="Google Shape;272;p45"/>
          <p:cNvPicPr preferRelativeResize="0"/>
          <p:nvPr/>
        </p:nvPicPr>
        <p:blipFill>
          <a:blip r:embed="rId4">
            <a:alphaModFix/>
          </a:blip>
          <a:stretch>
            <a:fillRect/>
          </a:stretch>
        </p:blipFill>
        <p:spPr>
          <a:xfrm>
            <a:off x="-12" y="4294621"/>
            <a:ext cx="12191999" cy="2489154"/>
          </a:xfrm>
          <a:prstGeom prst="rect">
            <a:avLst/>
          </a:prstGeom>
          <a:noFill/>
          <a:ln>
            <a:noFill/>
          </a:ln>
        </p:spPr>
      </p:pic>
      <p:sp>
        <p:nvSpPr>
          <p:cNvPr id="273" name="Google Shape;273;p45"/>
          <p:cNvSpPr/>
          <p:nvPr/>
        </p:nvSpPr>
        <p:spPr>
          <a:xfrm>
            <a:off x="13" y="4231750"/>
            <a:ext cx="12192000" cy="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5"/>
          <p:cNvSpPr/>
          <p:nvPr/>
        </p:nvSpPr>
        <p:spPr>
          <a:xfrm>
            <a:off x="11177163" y="4940950"/>
            <a:ext cx="970500" cy="1822800"/>
          </a:xfrm>
          <a:prstGeom prst="roundRect">
            <a:avLst>
              <a:gd fmla="val 724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5"/>
          <p:cNvSpPr/>
          <p:nvPr/>
        </p:nvSpPr>
        <p:spPr>
          <a:xfrm>
            <a:off x="2774738" y="4940950"/>
            <a:ext cx="1856100" cy="18228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5"/>
          <p:cNvSpPr/>
          <p:nvPr/>
        </p:nvSpPr>
        <p:spPr>
          <a:xfrm>
            <a:off x="10085988" y="1699754"/>
            <a:ext cx="2061600" cy="2394300"/>
          </a:xfrm>
          <a:prstGeom prst="roundRect">
            <a:avLst>
              <a:gd fmla="val 5022"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p:nvPr/>
        </p:nvSpPr>
        <p:spPr>
          <a:xfrm>
            <a:off x="2537338" y="1699750"/>
            <a:ext cx="1698300" cy="23943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Overview</a:t>
            </a:r>
            <a:endParaRPr i="0" sz="4000" u="none" cap="none" strike="noStrike">
              <a:solidFill>
                <a:srgbClr val="000000"/>
              </a:solidFill>
            </a:endParaRPr>
          </a:p>
        </p:txBody>
      </p:sp>
      <p:sp>
        <p:nvSpPr>
          <p:cNvPr id="130" name="Google Shape;130;p28"/>
          <p:cNvSpPr/>
          <p:nvPr/>
        </p:nvSpPr>
        <p:spPr>
          <a:xfrm>
            <a:off x="419050" y="876250"/>
            <a:ext cx="11163000" cy="5842500"/>
          </a:xfrm>
          <a:prstGeom prst="rect">
            <a:avLst/>
          </a:prstGeom>
          <a:noFill/>
          <a:ln>
            <a:noFill/>
          </a:ln>
        </p:spPr>
        <p:txBody>
          <a:bodyPr anchorCtr="0" anchor="t" bIns="45000" lIns="90000" spcFirstLastPara="1" rIns="90000" wrap="square" tIns="45000">
            <a:noAutofit/>
          </a:bodyPr>
          <a:lstStyle/>
          <a:p>
            <a:pPr indent="-342900" lvl="0" marL="457200" rtl="0" algn="l">
              <a:spcBef>
                <a:spcPts val="0"/>
              </a:spcBef>
              <a:spcAft>
                <a:spcPts val="0"/>
              </a:spcAft>
              <a:buClr>
                <a:srgbClr val="000000"/>
              </a:buClr>
              <a:buSzPts val="1800"/>
              <a:buChar char="●"/>
            </a:pPr>
            <a:r>
              <a:rPr lang="en-US" sz="1800"/>
              <a:t>Amigen needs the capability to save captured frame data from its pipelines</a:t>
            </a:r>
            <a:endParaRPr sz="1800"/>
          </a:p>
          <a:p>
            <a:pPr indent="-342900" lvl="0" marL="457200" rtl="0" algn="l">
              <a:spcBef>
                <a:spcPts val="0"/>
              </a:spcBef>
              <a:spcAft>
                <a:spcPts val="0"/>
              </a:spcAft>
              <a:buSzPts val="1800"/>
              <a:buChar char="●"/>
            </a:pPr>
            <a:r>
              <a:rPr lang="en-US" sz="1800"/>
              <a:t>HDF5 was chosen because:</a:t>
            </a:r>
            <a:endParaRPr sz="1800"/>
          </a:p>
          <a:p>
            <a:pPr indent="-342900" lvl="1" marL="914400" rtl="0" algn="l">
              <a:spcBef>
                <a:spcPts val="0"/>
              </a:spcBef>
              <a:spcAft>
                <a:spcPts val="0"/>
              </a:spcAft>
              <a:buSzPts val="1800"/>
              <a:buChar char="○"/>
            </a:pPr>
            <a:r>
              <a:rPr lang="en-US" sz="1800"/>
              <a:t>Built around reading/writing large amounts of complex scientific data</a:t>
            </a:r>
            <a:endParaRPr sz="1800"/>
          </a:p>
          <a:p>
            <a:pPr indent="-342900" lvl="1" marL="914400" rtl="0" algn="l">
              <a:spcBef>
                <a:spcPts val="0"/>
              </a:spcBef>
              <a:spcAft>
                <a:spcPts val="0"/>
              </a:spcAft>
              <a:buSzPts val="1800"/>
              <a:buChar char="○"/>
            </a:pPr>
            <a:r>
              <a:rPr lang="en-US" sz="1800"/>
              <a:t>Can run both on target and an pc</a:t>
            </a:r>
            <a:endParaRPr sz="1800"/>
          </a:p>
          <a:p>
            <a:pPr indent="-342900" lvl="1" marL="914400" rtl="0" algn="l">
              <a:spcBef>
                <a:spcPts val="0"/>
              </a:spcBef>
              <a:spcAft>
                <a:spcPts val="0"/>
              </a:spcAft>
              <a:buSzPts val="1800"/>
              <a:buChar char="○"/>
            </a:pPr>
            <a:r>
              <a:rPr lang="en-US" sz="1800"/>
              <a:t>Pre-existing code and tools</a:t>
            </a:r>
            <a:endParaRPr sz="1800"/>
          </a:p>
          <a:p>
            <a:pPr indent="-342900" lvl="1" marL="914400" rtl="0" algn="l">
              <a:spcBef>
                <a:spcPts val="0"/>
              </a:spcBef>
              <a:spcAft>
                <a:spcPts val="0"/>
              </a:spcAft>
              <a:buSzPts val="1800"/>
              <a:buChar char="○"/>
            </a:pPr>
            <a:r>
              <a:rPr lang="en-US" sz="1800"/>
              <a:t>Easy to implement bug fixes and algorithmic development</a:t>
            </a:r>
            <a:endParaRPr sz="1800"/>
          </a:p>
          <a:p>
            <a:pPr indent="-342900" lvl="1" marL="914400" rtl="0" algn="l">
              <a:spcBef>
                <a:spcPts val="0"/>
              </a:spcBef>
              <a:spcAft>
                <a:spcPts val="0"/>
              </a:spcAft>
              <a:buSzPts val="1800"/>
              <a:buChar char="○"/>
            </a:pPr>
            <a:r>
              <a:rPr lang="en-US" sz="1800"/>
              <a:t>Good support for data analysis</a:t>
            </a:r>
            <a:endParaRPr sz="1800"/>
          </a:p>
          <a:p>
            <a:pPr indent="-342900" lvl="2" marL="1371600" rtl="0" algn="l">
              <a:spcBef>
                <a:spcPts val="0"/>
              </a:spcBef>
              <a:spcAft>
                <a:spcPts val="0"/>
              </a:spcAft>
              <a:buSzPts val="1800"/>
              <a:buChar char="■"/>
            </a:pPr>
            <a:r>
              <a:rPr lang="en-US" sz="1800"/>
              <a:t>MATLAB</a:t>
            </a:r>
            <a:endParaRPr sz="1800"/>
          </a:p>
          <a:p>
            <a:pPr indent="-342900" lvl="2" marL="1371600" rtl="0" algn="l">
              <a:spcBef>
                <a:spcPts val="0"/>
              </a:spcBef>
              <a:spcAft>
                <a:spcPts val="0"/>
              </a:spcAft>
              <a:buSzPts val="1800"/>
              <a:buChar char="■"/>
            </a:pPr>
            <a:r>
              <a:rPr lang="en-US" sz="1800"/>
              <a:t>Python</a:t>
            </a:r>
            <a:endParaRPr sz="1800"/>
          </a:p>
          <a:p>
            <a:pPr indent="-342900" lvl="2" marL="1371600" rtl="0" algn="l">
              <a:spcBef>
                <a:spcPts val="0"/>
              </a:spcBef>
              <a:spcAft>
                <a:spcPts val="0"/>
              </a:spcAft>
              <a:buSzPts val="1800"/>
              <a:buChar char="■"/>
            </a:pPr>
            <a:r>
              <a:rPr lang="en-US" sz="1800"/>
              <a:t>Labview</a:t>
            </a:r>
            <a:endParaRPr sz="1800"/>
          </a:p>
          <a:p>
            <a:pPr indent="-342900" lvl="2" marL="1371600" rtl="0" algn="l">
              <a:spcBef>
                <a:spcPts val="0"/>
              </a:spcBef>
              <a:spcAft>
                <a:spcPts val="0"/>
              </a:spcAft>
              <a:buSzPts val="1800"/>
              <a:buChar char="■"/>
            </a:pPr>
            <a:r>
              <a:rPr lang="en-US" sz="1800"/>
              <a:t>Mathematica </a:t>
            </a:r>
            <a:endParaRPr sz="1800"/>
          </a:p>
          <a:p>
            <a:pPr indent="-342900" lvl="2" marL="1371600" rtl="0" algn="l">
              <a:spcBef>
                <a:spcPts val="0"/>
              </a:spcBef>
              <a:spcAft>
                <a:spcPts val="0"/>
              </a:spcAft>
              <a:buSzPts val="1800"/>
              <a:buChar char="■"/>
            </a:pPr>
            <a:r>
              <a:rPr lang="en-US" sz="1800"/>
              <a:t>ParaView</a:t>
            </a:r>
            <a:endParaRPr sz="1800"/>
          </a:p>
          <a:p>
            <a:pPr indent="-342900" lvl="1" marL="914400" rtl="0" algn="l">
              <a:spcBef>
                <a:spcPts val="0"/>
              </a:spcBef>
              <a:spcAft>
                <a:spcPts val="0"/>
              </a:spcAft>
              <a:buSzPts val="1800"/>
              <a:buChar char="○"/>
            </a:pPr>
            <a:r>
              <a:rPr lang="en-US" sz="1800"/>
              <a:t>Used by many organizations</a:t>
            </a:r>
            <a:endParaRPr sz="1800"/>
          </a:p>
          <a:p>
            <a:pPr indent="-342900" lvl="2" marL="1371600" rtl="0" algn="l">
              <a:spcBef>
                <a:spcPts val="0"/>
              </a:spcBef>
              <a:spcAft>
                <a:spcPts val="0"/>
              </a:spcAft>
              <a:buSzPts val="1800"/>
              <a:buChar char="■"/>
            </a:pPr>
            <a:r>
              <a:rPr lang="en-US" sz="1800"/>
              <a:t>NASA Earth Science Enterprise</a:t>
            </a:r>
            <a:endParaRPr sz="1800"/>
          </a:p>
          <a:p>
            <a:pPr indent="-342900" lvl="2" marL="1371600" rtl="0" algn="l">
              <a:spcBef>
                <a:spcPts val="0"/>
              </a:spcBef>
              <a:spcAft>
                <a:spcPts val="0"/>
              </a:spcAft>
              <a:buSzPts val="1800"/>
              <a:buChar char="■"/>
            </a:pPr>
            <a:r>
              <a:rPr lang="en-US" sz="1800"/>
              <a:t>International Space Station</a:t>
            </a:r>
            <a:endParaRPr sz="1800"/>
          </a:p>
          <a:p>
            <a:pPr indent="-342900" lvl="2" marL="1371600" rtl="0" algn="l">
              <a:spcBef>
                <a:spcPts val="0"/>
              </a:spcBef>
              <a:spcAft>
                <a:spcPts val="0"/>
              </a:spcAft>
              <a:buSzPts val="1800"/>
              <a:buChar char="■"/>
            </a:pPr>
            <a:r>
              <a:rPr lang="en-US" sz="1800"/>
              <a:t>The R Project for Statistical Computing</a:t>
            </a:r>
            <a:endParaRPr sz="1800"/>
          </a:p>
          <a:p>
            <a:pPr indent="-342900" lvl="2" marL="1371600" rtl="0" algn="l">
              <a:spcBef>
                <a:spcPts val="0"/>
              </a:spcBef>
              <a:spcAft>
                <a:spcPts val="0"/>
              </a:spcAft>
              <a:buSzPts val="1800"/>
              <a:buChar char="■"/>
            </a:pPr>
            <a:r>
              <a:rPr lang="en-US" sz="1800"/>
              <a:t>etc.</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nvSpPr>
        <p:spPr>
          <a:xfrm>
            <a:off x="152430"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HDFView </a:t>
            </a:r>
            <a:r>
              <a:rPr b="1" lang="en-US" sz="4000"/>
              <a:t>cont.</a:t>
            </a:r>
            <a:endParaRPr i="0" sz="4000" u="none" cap="none" strike="noStrike">
              <a:solidFill>
                <a:srgbClr val="000000"/>
              </a:solidFill>
            </a:endParaRPr>
          </a:p>
        </p:txBody>
      </p:sp>
      <p:pic>
        <p:nvPicPr>
          <p:cNvPr id="283" name="Google Shape;283;p46"/>
          <p:cNvPicPr preferRelativeResize="0"/>
          <p:nvPr/>
        </p:nvPicPr>
        <p:blipFill>
          <a:blip r:embed="rId3">
            <a:alphaModFix/>
          </a:blip>
          <a:stretch>
            <a:fillRect/>
          </a:stretch>
        </p:blipFill>
        <p:spPr>
          <a:xfrm>
            <a:off x="13" y="4931000"/>
            <a:ext cx="12192000" cy="1927000"/>
          </a:xfrm>
          <a:prstGeom prst="rect">
            <a:avLst/>
          </a:prstGeom>
          <a:noFill/>
          <a:ln>
            <a:noFill/>
          </a:ln>
        </p:spPr>
      </p:pic>
      <p:pic>
        <p:nvPicPr>
          <p:cNvPr id="284" name="Google Shape;284;p46"/>
          <p:cNvPicPr preferRelativeResize="0"/>
          <p:nvPr/>
        </p:nvPicPr>
        <p:blipFill>
          <a:blip r:embed="rId4">
            <a:alphaModFix/>
          </a:blip>
          <a:stretch>
            <a:fillRect/>
          </a:stretch>
        </p:blipFill>
        <p:spPr>
          <a:xfrm>
            <a:off x="1926870" y="760925"/>
            <a:ext cx="8338315" cy="4107075"/>
          </a:xfrm>
          <a:prstGeom prst="rect">
            <a:avLst/>
          </a:prstGeom>
          <a:noFill/>
          <a:ln>
            <a:noFill/>
          </a:ln>
        </p:spPr>
      </p:pic>
      <p:sp>
        <p:nvSpPr>
          <p:cNvPr id="285" name="Google Shape;285;p46"/>
          <p:cNvSpPr/>
          <p:nvPr/>
        </p:nvSpPr>
        <p:spPr>
          <a:xfrm>
            <a:off x="13" y="4868000"/>
            <a:ext cx="12192000" cy="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6"/>
          <p:cNvSpPr/>
          <p:nvPr/>
        </p:nvSpPr>
        <p:spPr>
          <a:xfrm>
            <a:off x="5447425" y="2709800"/>
            <a:ext cx="3972000" cy="6243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6"/>
          <p:cNvSpPr/>
          <p:nvPr/>
        </p:nvSpPr>
        <p:spPr>
          <a:xfrm>
            <a:off x="3103475" y="5642300"/>
            <a:ext cx="1453200" cy="5103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6"/>
          <p:cNvSpPr/>
          <p:nvPr/>
        </p:nvSpPr>
        <p:spPr>
          <a:xfrm>
            <a:off x="11321725" y="5642300"/>
            <a:ext cx="870300" cy="510300"/>
          </a:xfrm>
          <a:prstGeom prst="roundRect">
            <a:avLst>
              <a:gd fmla="val 3826"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title="HDFView2.mp4">
            <a:hlinkClick r:id="rId3"/>
          </p:cNvPr>
          <p:cNvPicPr preferRelativeResize="0"/>
          <p:nvPr/>
        </p:nvPicPr>
        <p:blipFill>
          <a:blip r:embed="rId4">
            <a:alphaModFix/>
          </a:blip>
          <a:stretch>
            <a:fillRect/>
          </a:stretch>
        </p:blipFill>
        <p:spPr>
          <a:xfrm>
            <a:off x="1524000" y="0"/>
            <a:ext cx="9144000" cy="6858000"/>
          </a:xfrm>
          <a:prstGeom prst="rect">
            <a:avLst/>
          </a:prstGeom>
          <a:noFill/>
          <a:ln>
            <a:noFill/>
          </a:ln>
        </p:spPr>
      </p:pic>
      <p:sp>
        <p:nvSpPr>
          <p:cNvPr id="294" name="Google Shape;294;p47"/>
          <p:cNvSpPr/>
          <p:nvPr/>
        </p:nvSpPr>
        <p:spPr>
          <a:xfrm>
            <a:off x="0" y="0"/>
            <a:ext cx="1524000" cy="685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7"/>
          <p:cNvSpPr/>
          <p:nvPr/>
        </p:nvSpPr>
        <p:spPr>
          <a:xfrm>
            <a:off x="10668000" y="0"/>
            <a:ext cx="1524000" cy="685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nvSpPr>
        <p:spPr>
          <a:xfrm>
            <a:off x="152400" y="152400"/>
            <a:ext cx="109467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Example Source Pipeline</a:t>
            </a:r>
            <a:r>
              <a:rPr b="1" lang="en-US" sz="4000"/>
              <a:t> [Reading]</a:t>
            </a:r>
            <a:endParaRPr i="0" sz="4000" u="none" cap="none" strike="noStrike">
              <a:solidFill>
                <a:srgbClr val="000000"/>
              </a:solidFill>
            </a:endParaRPr>
          </a:p>
        </p:txBody>
      </p:sp>
      <p:pic>
        <p:nvPicPr>
          <p:cNvPr id="301" name="Google Shape;301;p48"/>
          <p:cNvPicPr preferRelativeResize="0"/>
          <p:nvPr/>
        </p:nvPicPr>
        <p:blipFill rotWithShape="1">
          <a:blip r:embed="rId3">
            <a:alphaModFix/>
          </a:blip>
          <a:srcRect b="0" l="0" r="328" t="0"/>
          <a:stretch/>
        </p:blipFill>
        <p:spPr>
          <a:xfrm>
            <a:off x="0" y="969150"/>
            <a:ext cx="12192000" cy="5693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9" title="OpenGLSinkDemo.mp4">
            <a:hlinkClick r:id="rId3"/>
          </p:cNvPr>
          <p:cNvPicPr preferRelativeResize="0"/>
          <p:nvPr/>
        </p:nvPicPr>
        <p:blipFill>
          <a:blip r:embed="rId4">
            <a:alphaModFix/>
          </a:blip>
          <a:stretch>
            <a:fillRect/>
          </a:stretch>
        </p:blipFill>
        <p:spPr>
          <a:xfrm>
            <a:off x="1524000" y="0"/>
            <a:ext cx="9144000" cy="6858000"/>
          </a:xfrm>
          <a:prstGeom prst="rect">
            <a:avLst/>
          </a:prstGeom>
          <a:noFill/>
          <a:ln>
            <a:noFill/>
          </a:ln>
        </p:spPr>
      </p:pic>
      <p:sp>
        <p:nvSpPr>
          <p:cNvPr id="307" name="Google Shape;307;p49"/>
          <p:cNvSpPr/>
          <p:nvPr/>
        </p:nvSpPr>
        <p:spPr>
          <a:xfrm>
            <a:off x="0" y="0"/>
            <a:ext cx="1524000" cy="685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9"/>
          <p:cNvSpPr/>
          <p:nvPr/>
        </p:nvSpPr>
        <p:spPr>
          <a:xfrm>
            <a:off x="10668000" y="0"/>
            <a:ext cx="1524000" cy="685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Practical</a:t>
            </a:r>
            <a:endParaRPr i="0" sz="4000" u="none" cap="none" strike="noStrike">
              <a:solidFill>
                <a:srgbClr val="000000"/>
              </a:solidFill>
            </a:endParaRPr>
          </a:p>
        </p:txBody>
      </p:sp>
      <p:pic>
        <p:nvPicPr>
          <p:cNvPr id="314" name="Google Shape;314;p50"/>
          <p:cNvPicPr preferRelativeResize="0"/>
          <p:nvPr/>
        </p:nvPicPr>
        <p:blipFill>
          <a:blip r:embed="rId3">
            <a:alphaModFix/>
          </a:blip>
          <a:stretch>
            <a:fillRect/>
          </a:stretch>
        </p:blipFill>
        <p:spPr>
          <a:xfrm>
            <a:off x="3238500" y="1114420"/>
            <a:ext cx="5715000" cy="462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Engineering Work</a:t>
            </a:r>
            <a:endParaRPr i="0" sz="4000" u="none" cap="none" strike="noStrike">
              <a:solidFill>
                <a:srgbClr val="000000"/>
              </a:solidFill>
            </a:endParaRPr>
          </a:p>
        </p:txBody>
      </p:sp>
      <p:sp>
        <p:nvSpPr>
          <p:cNvPr id="320" name="Google Shape;320;p51"/>
          <p:cNvSpPr/>
          <p:nvPr/>
        </p:nvSpPr>
        <p:spPr>
          <a:xfrm>
            <a:off x="152390" y="829790"/>
            <a:ext cx="11163000" cy="28335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SzPts val="1800"/>
              <a:buFont typeface="Arial"/>
              <a:buChar char="●"/>
            </a:pPr>
            <a:r>
              <a:rPr lang="en-US" sz="1800"/>
              <a:t>Completed over a span of ~10 weeks</a:t>
            </a:r>
            <a:endParaRPr sz="1800"/>
          </a:p>
          <a:p>
            <a:pPr indent="-342900" lvl="0" marL="457200" marR="0" rtl="0" algn="l">
              <a:lnSpc>
                <a:spcPct val="100000"/>
              </a:lnSpc>
              <a:spcBef>
                <a:spcPts val="0"/>
              </a:spcBef>
              <a:spcAft>
                <a:spcPts val="0"/>
              </a:spcAft>
              <a:buSzPts val="1800"/>
              <a:buFont typeface="Arial"/>
              <a:buChar char="●"/>
            </a:pPr>
            <a:r>
              <a:rPr lang="en-US" sz="1800"/>
              <a:t>Written entirely from C++14</a:t>
            </a:r>
            <a:endParaRPr sz="1800"/>
          </a:p>
          <a:p>
            <a:pPr indent="-342900" lvl="0" marL="457200" marR="0" rtl="0" algn="l">
              <a:lnSpc>
                <a:spcPct val="100000"/>
              </a:lnSpc>
              <a:spcBef>
                <a:spcPts val="0"/>
              </a:spcBef>
              <a:spcAft>
                <a:spcPts val="0"/>
              </a:spcAft>
              <a:buSzPts val="1800"/>
              <a:buChar char="●"/>
            </a:pPr>
            <a:r>
              <a:rPr lang="en-US" sz="1800"/>
              <a:t>~2000 lines of new code</a:t>
            </a:r>
            <a:endParaRPr sz="1800"/>
          </a:p>
          <a:p>
            <a:pPr indent="-342900" lvl="0" marL="457200" marR="0" rtl="0" algn="l">
              <a:lnSpc>
                <a:spcPct val="100000"/>
              </a:lnSpc>
              <a:spcBef>
                <a:spcPts val="0"/>
              </a:spcBef>
              <a:spcAft>
                <a:spcPts val="0"/>
              </a:spcAft>
              <a:buSzPts val="1800"/>
              <a:buFont typeface="Arial"/>
              <a:buChar char="●"/>
            </a:pPr>
            <a:r>
              <a:rPr lang="en-US" sz="1800"/>
              <a:t>HDF5 1.8.0 C </a:t>
            </a:r>
            <a:r>
              <a:rPr lang="en-US" sz="1800">
                <a:solidFill>
                  <a:schemeClr val="dk1"/>
                </a:solidFill>
              </a:rPr>
              <a:t>API’s</a:t>
            </a:r>
            <a:endParaRPr sz="1800"/>
          </a:p>
          <a:p>
            <a:pPr indent="-342900" lvl="0" marL="457200" marR="0" rtl="0" algn="l">
              <a:lnSpc>
                <a:spcPct val="100000"/>
              </a:lnSpc>
              <a:spcBef>
                <a:spcPts val="0"/>
              </a:spcBef>
              <a:spcAft>
                <a:spcPts val="0"/>
              </a:spcAft>
              <a:buSzPts val="1800"/>
              <a:buFont typeface="Arial"/>
              <a:buChar char="●"/>
            </a:pPr>
            <a:r>
              <a:rPr lang="en-US" sz="1800"/>
              <a:t>HighFive C++ API’s</a:t>
            </a:r>
            <a:endParaRPr sz="1800"/>
          </a:p>
          <a:p>
            <a:pPr indent="-342900" lvl="1" marL="914400" marR="0" rtl="0" algn="l">
              <a:lnSpc>
                <a:spcPct val="100000"/>
              </a:lnSpc>
              <a:spcBef>
                <a:spcPts val="0"/>
              </a:spcBef>
              <a:spcAft>
                <a:spcPts val="0"/>
              </a:spcAft>
              <a:buSzPts val="1800"/>
              <a:buChar char="○"/>
            </a:pPr>
            <a:r>
              <a:rPr lang="en-US" sz="1800"/>
              <a:t>Introduced new capability to HighFive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What is Libamigen?</a:t>
            </a:r>
            <a:endParaRPr i="0" sz="4000" u="none" cap="none" strike="noStrike">
              <a:solidFill>
                <a:srgbClr val="000000"/>
              </a:solidFill>
            </a:endParaRPr>
          </a:p>
        </p:txBody>
      </p:sp>
      <p:sp>
        <p:nvSpPr>
          <p:cNvPr id="136" name="Google Shape;136;p29"/>
          <p:cNvSpPr/>
          <p:nvPr/>
        </p:nvSpPr>
        <p:spPr>
          <a:xfrm>
            <a:off x="419050" y="876250"/>
            <a:ext cx="11163000" cy="58425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SzPts val="1800"/>
              <a:buChar char="●"/>
            </a:pPr>
            <a:r>
              <a:rPr lang="en-US" sz="1800"/>
              <a:t>Libamigen is an API that allows Amigen to develop imaging-related pipelines</a:t>
            </a:r>
            <a:endParaRPr sz="1800"/>
          </a:p>
          <a:p>
            <a:pPr indent="-342900" lvl="1" marL="914400" marR="0" rtl="0" algn="l">
              <a:lnSpc>
                <a:spcPct val="100000"/>
              </a:lnSpc>
              <a:spcBef>
                <a:spcPts val="0"/>
              </a:spcBef>
              <a:spcAft>
                <a:spcPts val="0"/>
              </a:spcAft>
              <a:buSzPts val="1800"/>
              <a:buChar char="○"/>
            </a:pPr>
            <a:r>
              <a:rPr lang="en-US" sz="1800"/>
              <a:t>Structured in a way that it is easy to implement and add capability to any pipeline</a:t>
            </a:r>
            <a:endParaRPr sz="1800"/>
          </a:p>
          <a:p>
            <a:pPr indent="-342900" lvl="2" marL="1371600" marR="0" rtl="0" algn="l">
              <a:lnSpc>
                <a:spcPct val="100000"/>
              </a:lnSpc>
              <a:spcBef>
                <a:spcPts val="0"/>
              </a:spcBef>
              <a:spcAft>
                <a:spcPts val="0"/>
              </a:spcAft>
              <a:buSzPts val="1800"/>
              <a:buChar char="■"/>
            </a:pPr>
            <a:r>
              <a:rPr lang="en-US" sz="1800"/>
              <a:t>Grow as it needs to</a:t>
            </a:r>
            <a:endParaRPr sz="1800"/>
          </a:p>
          <a:p>
            <a:pPr indent="-342900" lvl="0" marL="457200" marR="0" rtl="0" algn="l">
              <a:lnSpc>
                <a:spcPct val="100000"/>
              </a:lnSpc>
              <a:spcBef>
                <a:spcPts val="0"/>
              </a:spcBef>
              <a:spcAft>
                <a:spcPts val="0"/>
              </a:spcAft>
              <a:buSzPts val="1800"/>
              <a:buChar char="●"/>
            </a:pPr>
            <a:r>
              <a:rPr lang="en-US" sz="1800"/>
              <a:t>Library that </a:t>
            </a:r>
            <a:r>
              <a:rPr lang="en-US" sz="1800"/>
              <a:t>contains</a:t>
            </a:r>
            <a:r>
              <a:rPr lang="en-US" sz="1800"/>
              <a:t> the code to produce pipelines</a:t>
            </a:r>
            <a:endParaRPr sz="1800"/>
          </a:p>
          <a:p>
            <a:pPr indent="-342900" lvl="1" marL="914400" marR="0" rtl="0" algn="l">
              <a:lnSpc>
                <a:spcPct val="100000"/>
              </a:lnSpc>
              <a:spcBef>
                <a:spcPts val="0"/>
              </a:spcBef>
              <a:spcAft>
                <a:spcPts val="0"/>
              </a:spcAft>
              <a:buSzPts val="1800"/>
              <a:buChar char="○"/>
            </a:pPr>
            <a:r>
              <a:rPr lang="en-US" sz="1800"/>
              <a:t>Source - Test video, camera, video file, etc</a:t>
            </a:r>
            <a:endParaRPr sz="1800"/>
          </a:p>
          <a:p>
            <a:pPr indent="-342900" lvl="1" marL="914400" marR="0" rtl="0" algn="l">
              <a:lnSpc>
                <a:spcPct val="100000"/>
              </a:lnSpc>
              <a:spcBef>
                <a:spcPts val="0"/>
              </a:spcBef>
              <a:spcAft>
                <a:spcPts val="0"/>
              </a:spcAft>
              <a:buSzPts val="1800"/>
              <a:buChar char="○"/>
            </a:pPr>
            <a:r>
              <a:rPr lang="en-US" sz="1800"/>
              <a:t>Sinks - Display, pc-window, </a:t>
            </a:r>
            <a:r>
              <a:rPr lang="en-US" sz="1800"/>
              <a:t>video file, etc</a:t>
            </a:r>
            <a:endParaRPr sz="1800"/>
          </a:p>
          <a:p>
            <a:pPr indent="-342900" lvl="1" marL="914400" marR="0" rtl="0" algn="l">
              <a:lnSpc>
                <a:spcPct val="100000"/>
              </a:lnSpc>
              <a:spcBef>
                <a:spcPts val="0"/>
              </a:spcBef>
              <a:spcAft>
                <a:spcPts val="0"/>
              </a:spcAft>
              <a:buSzPts val="1800"/>
              <a:buChar char="○"/>
            </a:pPr>
            <a:r>
              <a:rPr lang="en-US" sz="1800"/>
              <a:t>Image p</a:t>
            </a:r>
            <a:r>
              <a:rPr lang="en-US" sz="1800"/>
              <a:t>rocessing - NUC, histogram equalization, edge enhancement, etc</a:t>
            </a:r>
            <a:endParaRPr sz="1800"/>
          </a:p>
          <a:p>
            <a:pPr indent="-342900" lvl="1" marL="914400" marR="0" rtl="0" algn="l">
              <a:lnSpc>
                <a:spcPct val="100000"/>
              </a:lnSpc>
              <a:spcBef>
                <a:spcPts val="0"/>
              </a:spcBef>
              <a:spcAft>
                <a:spcPts val="0"/>
              </a:spcAft>
              <a:buSzPts val="1800"/>
              <a:buChar char="○"/>
            </a:pPr>
            <a:r>
              <a:rPr lang="en-US" sz="1800"/>
              <a:t>Hardware abstraction - Video encoding, image composition, camera/display interfaces, etc</a:t>
            </a:r>
            <a:endParaRPr sz="1800"/>
          </a:p>
          <a:p>
            <a:pPr indent="-342900" lvl="0" marL="457200" rtl="0" algn="l">
              <a:spcBef>
                <a:spcPts val="0"/>
              </a:spcBef>
              <a:spcAft>
                <a:spcPts val="0"/>
              </a:spcAft>
              <a:buSzPts val="1800"/>
              <a:buChar char="●"/>
            </a:pPr>
            <a:r>
              <a:rPr lang="en-US" sz="1800"/>
              <a:t>What is a </a:t>
            </a:r>
            <a:r>
              <a:rPr lang="en-US" sz="1800"/>
              <a:t>Pipeline?</a:t>
            </a:r>
            <a:endParaRPr sz="1800"/>
          </a:p>
          <a:p>
            <a:pPr indent="-342900" lvl="1" marL="914400" rtl="0" algn="l">
              <a:spcBef>
                <a:spcPts val="0"/>
              </a:spcBef>
              <a:spcAft>
                <a:spcPts val="0"/>
              </a:spcAft>
              <a:buSzPts val="1800"/>
              <a:buChar char="○"/>
            </a:pPr>
            <a:r>
              <a:rPr lang="en-US" sz="1800"/>
              <a:t>A sequence of components used to create, process, modify, and display image/video data</a:t>
            </a:r>
            <a:endParaRPr sz="1800"/>
          </a:p>
          <a:p>
            <a:pPr indent="-342900" lvl="1" marL="914400" rtl="0" algn="l">
              <a:spcBef>
                <a:spcPts val="0"/>
              </a:spcBef>
              <a:spcAft>
                <a:spcPts val="0"/>
              </a:spcAft>
              <a:buSzPts val="1800"/>
              <a:buChar char="○"/>
            </a:pPr>
            <a:r>
              <a:rPr lang="en-US" sz="1800"/>
              <a:t>Manages components, memory, multi-threading, latency, frame rate, and data formats</a:t>
            </a:r>
            <a:endParaRPr sz="1800"/>
          </a:p>
          <a:p>
            <a:pPr indent="-342900" lvl="0" marL="457200" marR="0" rtl="0" algn="l">
              <a:lnSpc>
                <a:spcPct val="100000"/>
              </a:lnSpc>
              <a:spcBef>
                <a:spcPts val="0"/>
              </a:spcBef>
              <a:spcAft>
                <a:spcPts val="0"/>
              </a:spcAft>
              <a:buSzPts val="1800"/>
              <a:buChar char="●"/>
            </a:pPr>
            <a:r>
              <a:rPr lang="en-US" sz="1800"/>
              <a:t>What are </a:t>
            </a:r>
            <a:r>
              <a:rPr lang="en-US" sz="1800"/>
              <a:t>Components?</a:t>
            </a:r>
            <a:endParaRPr sz="1800"/>
          </a:p>
          <a:p>
            <a:pPr indent="-342900" lvl="1" marL="914400" marR="0" rtl="0" algn="l">
              <a:lnSpc>
                <a:spcPct val="100000"/>
              </a:lnSpc>
              <a:spcBef>
                <a:spcPts val="0"/>
              </a:spcBef>
              <a:spcAft>
                <a:spcPts val="0"/>
              </a:spcAft>
              <a:buSzPts val="1800"/>
              <a:buChar char="○"/>
            </a:pPr>
            <a:r>
              <a:rPr lang="en-US" sz="1800"/>
              <a:t>Processing stages in a pipeline that perform a dedicated </a:t>
            </a:r>
            <a:r>
              <a:rPr lang="en-US" sz="1800"/>
              <a:t>function</a:t>
            </a:r>
            <a:endParaRPr sz="1800"/>
          </a:p>
          <a:p>
            <a:pPr indent="-342900" lvl="2" marL="1371600" marR="0" rtl="0" algn="l">
              <a:lnSpc>
                <a:spcPct val="100000"/>
              </a:lnSpc>
              <a:spcBef>
                <a:spcPts val="0"/>
              </a:spcBef>
              <a:spcAft>
                <a:spcPts val="0"/>
              </a:spcAft>
              <a:buSzPts val="1800"/>
              <a:buChar char="■"/>
            </a:pPr>
            <a:r>
              <a:rPr lang="en-US" sz="1800"/>
              <a:t>i.e. TestVideoSource - creates random frame data and pushes it down the pipeline</a:t>
            </a:r>
            <a:endParaRPr sz="1800"/>
          </a:p>
          <a:p>
            <a:pPr indent="-342900" lvl="1" marL="914400" marR="0" rtl="0" algn="l">
              <a:lnSpc>
                <a:spcPct val="100000"/>
              </a:lnSpc>
              <a:spcBef>
                <a:spcPts val="0"/>
              </a:spcBef>
              <a:spcAft>
                <a:spcPts val="0"/>
              </a:spcAft>
              <a:buSzPts val="1800"/>
              <a:buChar char="○"/>
            </a:pPr>
            <a:r>
              <a:rPr lang="en-US" sz="1800"/>
              <a:t>Contains features/properties to control behavior</a:t>
            </a:r>
            <a:endParaRPr sz="1800"/>
          </a:p>
          <a:p>
            <a:pPr indent="-342900" lvl="1" marL="914400" rtl="0" algn="l">
              <a:spcBef>
                <a:spcPts val="0"/>
              </a:spcBef>
              <a:spcAft>
                <a:spcPts val="0"/>
              </a:spcAft>
              <a:buSzPts val="1800"/>
              <a:buChar char="○"/>
            </a:pPr>
            <a:r>
              <a:rPr lang="en-US" sz="1800"/>
              <a:t>Contains a combination of</a:t>
            </a:r>
            <a:r>
              <a:rPr lang="en-US" sz="1800"/>
              <a:t> InPorts and OutPorts</a:t>
            </a:r>
            <a:endParaRPr sz="1800"/>
          </a:p>
          <a:p>
            <a:pPr indent="-342900" lvl="0" marL="457200" marR="0" rtl="0" algn="l">
              <a:lnSpc>
                <a:spcPct val="100000"/>
              </a:lnSpc>
              <a:spcBef>
                <a:spcPts val="0"/>
              </a:spcBef>
              <a:spcAft>
                <a:spcPts val="0"/>
              </a:spcAft>
              <a:buSzPts val="1800"/>
              <a:buChar char="●"/>
            </a:pPr>
            <a:r>
              <a:rPr lang="en-US" sz="1800"/>
              <a:t>What are </a:t>
            </a:r>
            <a:r>
              <a:rPr lang="en-US" sz="1800"/>
              <a:t>Ports?</a:t>
            </a:r>
            <a:endParaRPr sz="1800"/>
          </a:p>
          <a:p>
            <a:pPr indent="-342900" lvl="1" marL="914400" marR="0" rtl="0" algn="l">
              <a:lnSpc>
                <a:spcPct val="100000"/>
              </a:lnSpc>
              <a:spcBef>
                <a:spcPts val="0"/>
              </a:spcBef>
              <a:spcAft>
                <a:spcPts val="0"/>
              </a:spcAft>
              <a:buSzPts val="1800"/>
              <a:buChar char="○"/>
            </a:pPr>
            <a:r>
              <a:rPr lang="en-US" sz="1800"/>
              <a:t>Ports are the connections between components</a:t>
            </a:r>
            <a:endParaRPr sz="1800"/>
          </a:p>
          <a:p>
            <a:pPr indent="-342900" lvl="1" marL="914400" marR="0" rtl="0" algn="l">
              <a:lnSpc>
                <a:spcPct val="100000"/>
              </a:lnSpc>
              <a:spcBef>
                <a:spcPts val="0"/>
              </a:spcBef>
              <a:spcAft>
                <a:spcPts val="0"/>
              </a:spcAft>
              <a:buSzPts val="1800"/>
              <a:buChar char="○"/>
            </a:pPr>
            <a:r>
              <a:rPr lang="en-US" sz="1800"/>
              <a:t>Data is passed from one port to another</a:t>
            </a:r>
            <a:endParaRPr sz="1800"/>
          </a:p>
          <a:p>
            <a:pPr indent="-342900" lvl="0" marL="457200" rtl="0" algn="l">
              <a:spcBef>
                <a:spcPts val="0"/>
              </a:spcBef>
              <a:spcAft>
                <a:spcPts val="0"/>
              </a:spcAft>
              <a:buSzPts val="1800"/>
              <a:buChar char="●"/>
            </a:pPr>
            <a:r>
              <a:rPr lang="en-US" sz="1800"/>
              <a:t>Data is produced by a source, flows through ports to </a:t>
            </a:r>
            <a:r>
              <a:rPr lang="en-US" sz="1800"/>
              <a:t>components, and is consumed by</a:t>
            </a:r>
            <a:r>
              <a:rPr lang="en-US" sz="1800"/>
              <a:t> sinks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Pipeline Example</a:t>
            </a:r>
            <a:endParaRPr i="0" sz="4000" u="none" cap="none" strike="noStrike">
              <a:solidFill>
                <a:srgbClr val="000000"/>
              </a:solidFill>
            </a:endParaRPr>
          </a:p>
        </p:txBody>
      </p:sp>
      <p:sp>
        <p:nvSpPr>
          <p:cNvPr id="142" name="Google Shape;142;p30"/>
          <p:cNvSpPr/>
          <p:nvPr/>
        </p:nvSpPr>
        <p:spPr>
          <a:xfrm>
            <a:off x="419050" y="876250"/>
            <a:ext cx="11163000" cy="5842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143" name="Google Shape;143;p30"/>
          <p:cNvPicPr preferRelativeResize="0"/>
          <p:nvPr/>
        </p:nvPicPr>
        <p:blipFill>
          <a:blip r:embed="rId3">
            <a:alphaModFix/>
          </a:blip>
          <a:stretch>
            <a:fillRect/>
          </a:stretch>
        </p:blipFill>
        <p:spPr>
          <a:xfrm>
            <a:off x="4572000" y="4170300"/>
            <a:ext cx="3048000" cy="2286000"/>
          </a:xfrm>
          <a:prstGeom prst="rect">
            <a:avLst/>
          </a:prstGeom>
          <a:noFill/>
          <a:ln>
            <a:noFill/>
          </a:ln>
        </p:spPr>
      </p:pic>
      <p:pic>
        <p:nvPicPr>
          <p:cNvPr id="144" name="Google Shape;144;p30"/>
          <p:cNvPicPr preferRelativeResize="0"/>
          <p:nvPr/>
        </p:nvPicPr>
        <p:blipFill>
          <a:blip r:embed="rId4">
            <a:alphaModFix/>
          </a:blip>
          <a:stretch>
            <a:fillRect/>
          </a:stretch>
        </p:blipFill>
        <p:spPr>
          <a:xfrm>
            <a:off x="0" y="1117775"/>
            <a:ext cx="12192001" cy="2764550"/>
          </a:xfrm>
          <a:prstGeom prst="rect">
            <a:avLst/>
          </a:prstGeom>
          <a:noFill/>
          <a:ln>
            <a:noFill/>
          </a:ln>
        </p:spPr>
      </p:pic>
      <p:sp>
        <p:nvSpPr>
          <p:cNvPr id="145" name="Google Shape;145;p30"/>
          <p:cNvSpPr txBox="1"/>
          <p:nvPr/>
        </p:nvSpPr>
        <p:spPr>
          <a:xfrm>
            <a:off x="6357550" y="296550"/>
            <a:ext cx="11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00"/>
                </a:solidFill>
              </a:rPr>
              <a:t>Component</a:t>
            </a:r>
            <a:endParaRPr>
              <a:solidFill>
                <a:srgbClr val="FF0000"/>
              </a:solidFill>
            </a:endParaRPr>
          </a:p>
        </p:txBody>
      </p:sp>
      <p:cxnSp>
        <p:nvCxnSpPr>
          <p:cNvPr id="146" name="Google Shape;146;p30"/>
          <p:cNvCxnSpPr>
            <a:stCxn id="145" idx="2"/>
          </p:cNvCxnSpPr>
          <p:nvPr/>
        </p:nvCxnSpPr>
        <p:spPr>
          <a:xfrm flipH="1">
            <a:off x="3039850" y="696750"/>
            <a:ext cx="3910800" cy="554400"/>
          </a:xfrm>
          <a:prstGeom prst="straightConnector1">
            <a:avLst/>
          </a:prstGeom>
          <a:noFill/>
          <a:ln cap="flat" cmpd="sng" w="9525">
            <a:solidFill>
              <a:srgbClr val="FF0000"/>
            </a:solidFill>
            <a:prstDash val="solid"/>
            <a:round/>
            <a:headEnd len="med" w="med" type="none"/>
            <a:tailEnd len="med" w="med" type="triangle"/>
          </a:ln>
        </p:spPr>
      </p:cxnSp>
      <p:cxnSp>
        <p:nvCxnSpPr>
          <p:cNvPr id="147" name="Google Shape;147;p30"/>
          <p:cNvCxnSpPr>
            <a:stCxn id="145" idx="2"/>
          </p:cNvCxnSpPr>
          <p:nvPr/>
        </p:nvCxnSpPr>
        <p:spPr>
          <a:xfrm>
            <a:off x="6950650" y="696750"/>
            <a:ext cx="2178000" cy="1119600"/>
          </a:xfrm>
          <a:prstGeom prst="straightConnector1">
            <a:avLst/>
          </a:prstGeom>
          <a:noFill/>
          <a:ln cap="flat" cmpd="sng" w="9525">
            <a:solidFill>
              <a:srgbClr val="FF0000"/>
            </a:solidFill>
            <a:prstDash val="solid"/>
            <a:round/>
            <a:headEnd len="med" w="med" type="none"/>
            <a:tailEnd len="med" w="med" type="triangle"/>
          </a:ln>
        </p:spPr>
      </p:cxnSp>
      <p:sp>
        <p:nvSpPr>
          <p:cNvPr id="148" name="Google Shape;148;p30"/>
          <p:cNvSpPr txBox="1"/>
          <p:nvPr/>
        </p:nvSpPr>
        <p:spPr>
          <a:xfrm>
            <a:off x="5777650" y="2222350"/>
            <a:ext cx="5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FF"/>
                </a:solidFill>
              </a:rPr>
              <a:t>Port</a:t>
            </a:r>
            <a:endParaRPr>
              <a:solidFill>
                <a:srgbClr val="00FFFF"/>
              </a:solidFill>
            </a:endParaRPr>
          </a:p>
        </p:txBody>
      </p:sp>
      <p:cxnSp>
        <p:nvCxnSpPr>
          <p:cNvPr id="149" name="Google Shape;149;p30"/>
          <p:cNvCxnSpPr>
            <a:stCxn id="148" idx="3"/>
          </p:cNvCxnSpPr>
          <p:nvPr/>
        </p:nvCxnSpPr>
        <p:spPr>
          <a:xfrm>
            <a:off x="6357550" y="2422450"/>
            <a:ext cx="2585100" cy="0"/>
          </a:xfrm>
          <a:prstGeom prst="straightConnector1">
            <a:avLst/>
          </a:prstGeom>
          <a:noFill/>
          <a:ln cap="flat" cmpd="sng" w="9525">
            <a:solidFill>
              <a:srgbClr val="00FFFF"/>
            </a:solidFill>
            <a:prstDash val="solid"/>
            <a:round/>
            <a:headEnd len="med" w="med" type="none"/>
            <a:tailEnd len="med" w="med" type="triangle"/>
          </a:ln>
        </p:spPr>
      </p:cxnSp>
      <p:cxnSp>
        <p:nvCxnSpPr>
          <p:cNvPr id="150" name="Google Shape;150;p30"/>
          <p:cNvCxnSpPr>
            <a:stCxn id="148" idx="1"/>
          </p:cNvCxnSpPr>
          <p:nvPr/>
        </p:nvCxnSpPr>
        <p:spPr>
          <a:xfrm rot="10800000">
            <a:off x="3354850" y="2422450"/>
            <a:ext cx="2422800" cy="0"/>
          </a:xfrm>
          <a:prstGeom prst="straightConnector1">
            <a:avLst/>
          </a:prstGeom>
          <a:noFill/>
          <a:ln cap="flat" cmpd="sng" w="9525">
            <a:solidFill>
              <a:srgbClr val="00FFFF"/>
            </a:solidFill>
            <a:prstDash val="solid"/>
            <a:round/>
            <a:headEnd len="med" w="med" type="none"/>
            <a:tailEnd len="med" w="med" type="triangle"/>
          </a:ln>
        </p:spPr>
      </p:cxnSp>
      <p:sp>
        <p:nvSpPr>
          <p:cNvPr id="151" name="Google Shape;151;p30"/>
          <p:cNvSpPr txBox="1"/>
          <p:nvPr/>
        </p:nvSpPr>
        <p:spPr>
          <a:xfrm>
            <a:off x="5322150" y="3020325"/>
            <a:ext cx="15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9900"/>
                </a:solidFill>
              </a:rPr>
              <a:t>Direction of data</a:t>
            </a:r>
            <a:endParaRPr>
              <a:solidFill>
                <a:srgbClr val="FF9900"/>
              </a:solidFill>
            </a:endParaRPr>
          </a:p>
        </p:txBody>
      </p:sp>
      <p:sp>
        <p:nvSpPr>
          <p:cNvPr id="152" name="Google Shape;152;p30"/>
          <p:cNvSpPr txBox="1"/>
          <p:nvPr/>
        </p:nvSpPr>
        <p:spPr>
          <a:xfrm>
            <a:off x="296550" y="2261275"/>
            <a:ext cx="9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FF00"/>
                </a:solidFill>
              </a:rPr>
              <a:t>Features</a:t>
            </a:r>
            <a:endParaRPr>
              <a:solidFill>
                <a:srgbClr val="00FF00"/>
              </a:solidFill>
            </a:endParaRPr>
          </a:p>
        </p:txBody>
      </p:sp>
      <p:cxnSp>
        <p:nvCxnSpPr>
          <p:cNvPr id="153" name="Google Shape;153;p30"/>
          <p:cNvCxnSpPr/>
          <p:nvPr/>
        </p:nvCxnSpPr>
        <p:spPr>
          <a:xfrm flipH="1" rot="10800000">
            <a:off x="1010175" y="2085225"/>
            <a:ext cx="185400" cy="250200"/>
          </a:xfrm>
          <a:prstGeom prst="straightConnector1">
            <a:avLst/>
          </a:prstGeom>
          <a:noFill/>
          <a:ln cap="flat" cmpd="sng" w="9525">
            <a:solidFill>
              <a:srgbClr val="00FF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p:nvPr/>
        </p:nvSpPr>
        <p:spPr>
          <a:xfrm>
            <a:off x="419050" y="876250"/>
            <a:ext cx="7997700" cy="5211600"/>
          </a:xfrm>
          <a:prstGeom prst="rect">
            <a:avLst/>
          </a:prstGeom>
          <a:noFill/>
          <a:ln>
            <a:noFill/>
          </a:ln>
        </p:spPr>
        <p:txBody>
          <a:bodyPr anchorCtr="0" anchor="t" bIns="45000" lIns="90000" spcFirstLastPara="1" rIns="90000" wrap="square" tIns="45000">
            <a:noAutofit/>
          </a:bodyPr>
          <a:lstStyle/>
          <a:p>
            <a:pPr indent="-342900" lvl="0" marL="457200" marR="0" rtl="0" algn="l">
              <a:lnSpc>
                <a:spcPct val="100000"/>
              </a:lnSpc>
              <a:spcBef>
                <a:spcPts val="0"/>
              </a:spcBef>
              <a:spcAft>
                <a:spcPts val="0"/>
              </a:spcAft>
              <a:buSzPts val="1800"/>
              <a:buChar char="●"/>
            </a:pPr>
            <a:r>
              <a:rPr lang="en-US" sz="1800"/>
              <a:t>HDF5 is a hierarchical file format that supports the creation and management of large scientific heterogeneous data</a:t>
            </a:r>
            <a:endParaRPr sz="1800"/>
          </a:p>
          <a:p>
            <a:pPr indent="-342900" lvl="0" marL="457200" marR="0" rtl="0" algn="l">
              <a:lnSpc>
                <a:spcPct val="100000"/>
              </a:lnSpc>
              <a:spcBef>
                <a:spcPts val="0"/>
              </a:spcBef>
              <a:spcAft>
                <a:spcPts val="0"/>
              </a:spcAft>
              <a:buSzPts val="1800"/>
              <a:buChar char="●"/>
            </a:pPr>
            <a:r>
              <a:rPr lang="en-US" sz="1800"/>
              <a:t>HDF5 supports n-dimensional datasets and each element in the dataset may itself be a user designed complex object</a:t>
            </a:r>
            <a:endParaRPr sz="1800"/>
          </a:p>
          <a:p>
            <a:pPr indent="-342900" lvl="0" marL="457200" marR="0" rtl="0" algn="l">
              <a:lnSpc>
                <a:spcPct val="100000"/>
              </a:lnSpc>
              <a:spcBef>
                <a:spcPts val="0"/>
              </a:spcBef>
              <a:spcAft>
                <a:spcPts val="0"/>
              </a:spcAft>
              <a:buSzPts val="1800"/>
              <a:buChar char="●"/>
            </a:pPr>
            <a:r>
              <a:rPr lang="en-US" sz="1800"/>
              <a:t>HDF5 is a self-describing file format, meaning all data and metadata can be passed along in one file</a:t>
            </a:r>
            <a:endParaRPr sz="1800"/>
          </a:p>
          <a:p>
            <a:pPr indent="-342900" lvl="0" marL="457200" marR="0" rtl="0" algn="l">
              <a:lnSpc>
                <a:spcPct val="100000"/>
              </a:lnSpc>
              <a:spcBef>
                <a:spcPts val="0"/>
              </a:spcBef>
              <a:spcAft>
                <a:spcPts val="0"/>
              </a:spcAft>
              <a:buSzPts val="1800"/>
              <a:buChar char="●"/>
            </a:pPr>
            <a:r>
              <a:rPr lang="en-US" sz="1800"/>
              <a:t>HDF5 is a software library that runs on a range of computational platforms, of which we will be using the C interface</a:t>
            </a:r>
            <a:endParaRPr sz="1800"/>
          </a:p>
          <a:p>
            <a:pPr indent="-342900" lvl="1" marL="1371600" marR="0" rtl="0" algn="l">
              <a:lnSpc>
                <a:spcPct val="100000"/>
              </a:lnSpc>
              <a:spcBef>
                <a:spcPts val="0"/>
              </a:spcBef>
              <a:spcAft>
                <a:spcPts val="0"/>
              </a:spcAft>
              <a:buSzPts val="1800"/>
              <a:buChar char="○"/>
            </a:pPr>
            <a:r>
              <a:rPr lang="en-US" sz="1800"/>
              <a:t>HDF Groups C++ API is lacking, however a 3rd party API called HighFive is used for C++ support</a:t>
            </a:r>
            <a:endParaRPr sz="1800"/>
          </a:p>
          <a:p>
            <a:pPr indent="-342900" lvl="0" marL="457200" marR="0" rtl="0" algn="l">
              <a:lnSpc>
                <a:spcPct val="100000"/>
              </a:lnSpc>
              <a:spcBef>
                <a:spcPts val="0"/>
              </a:spcBef>
              <a:spcAft>
                <a:spcPts val="0"/>
              </a:spcAft>
              <a:buSzPts val="1800"/>
              <a:buChar char="●"/>
            </a:pPr>
            <a:r>
              <a:rPr lang="en-US" sz="1800"/>
              <a:t>HDF5 is capable of high-performance I/O with a set of integrated performance features that allow for access time and storage space optimizations</a:t>
            </a:r>
            <a:endParaRPr sz="1800"/>
          </a:p>
          <a:p>
            <a:pPr indent="0" lvl="0" marL="0" marR="0" rtl="0" algn="l">
              <a:lnSpc>
                <a:spcPct val="100000"/>
              </a:lnSpc>
              <a:spcBef>
                <a:spcPts val="0"/>
              </a:spcBef>
              <a:spcAft>
                <a:spcPts val="0"/>
              </a:spcAft>
              <a:buNone/>
            </a:pPr>
            <a:r>
              <a:t/>
            </a:r>
            <a:endParaRPr sz="1800"/>
          </a:p>
        </p:txBody>
      </p:sp>
      <p:pic>
        <p:nvPicPr>
          <p:cNvPr id="159" name="Google Shape;159;p31"/>
          <p:cNvPicPr preferRelativeResize="0"/>
          <p:nvPr/>
        </p:nvPicPr>
        <p:blipFill>
          <a:blip r:embed="rId3">
            <a:alphaModFix/>
          </a:blip>
          <a:stretch>
            <a:fillRect/>
          </a:stretch>
        </p:blipFill>
        <p:spPr>
          <a:xfrm>
            <a:off x="9065425" y="760925"/>
            <a:ext cx="2478199" cy="2478200"/>
          </a:xfrm>
          <a:prstGeom prst="rect">
            <a:avLst/>
          </a:prstGeom>
          <a:noFill/>
          <a:ln>
            <a:noFill/>
          </a:ln>
        </p:spPr>
      </p:pic>
      <p:pic>
        <p:nvPicPr>
          <p:cNvPr id="160" name="Google Shape;160;p31"/>
          <p:cNvPicPr preferRelativeResize="0"/>
          <p:nvPr/>
        </p:nvPicPr>
        <p:blipFill>
          <a:blip r:embed="rId4">
            <a:alphaModFix/>
          </a:blip>
          <a:stretch>
            <a:fillRect/>
          </a:stretch>
        </p:blipFill>
        <p:spPr>
          <a:xfrm>
            <a:off x="7600100" y="4451750"/>
            <a:ext cx="3775550" cy="2208700"/>
          </a:xfrm>
          <a:prstGeom prst="rect">
            <a:avLst/>
          </a:prstGeom>
          <a:noFill/>
          <a:ln>
            <a:noFill/>
          </a:ln>
        </p:spPr>
      </p:pic>
      <p:sp>
        <p:nvSpPr>
          <p:cNvPr id="161" name="Google Shape;161;p31"/>
          <p:cNvSpPr txBox="1"/>
          <p:nvPr/>
        </p:nvSpPr>
        <p:spPr>
          <a:xfrm>
            <a:off x="9373200" y="6426900"/>
            <a:ext cx="281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800">
                <a:solidFill>
                  <a:srgbClr val="666666"/>
                </a:solidFill>
              </a:rPr>
              <a:t>Image: Hierarchical Data Format (HDF5) Dataset (From https://www.neonscience.org/about-hdf5)</a:t>
            </a:r>
            <a:endParaRPr i="1" sz="800">
              <a:solidFill>
                <a:srgbClr val="666666"/>
              </a:solidFill>
            </a:endParaRPr>
          </a:p>
        </p:txBody>
      </p:sp>
      <p:sp>
        <p:nvSpPr>
          <p:cNvPr id="162" name="Google Shape;162;p31"/>
          <p:cNvSpPr txBox="1"/>
          <p:nvPr/>
        </p:nvSpPr>
        <p:spPr>
          <a:xfrm>
            <a:off x="10133700" y="3213450"/>
            <a:ext cx="205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800">
                <a:solidFill>
                  <a:srgbClr val="666666"/>
                </a:solidFill>
              </a:rPr>
              <a:t>Image: Hierarchical Data Format (HDF5) (From https://www.hdfgroup.org/)</a:t>
            </a:r>
            <a:endParaRPr i="1">
              <a:solidFill>
                <a:srgbClr val="666666"/>
              </a:solidFill>
            </a:endParaRPr>
          </a:p>
        </p:txBody>
      </p:sp>
      <p:sp>
        <p:nvSpPr>
          <p:cNvPr id="163" name="Google Shape;163;p31"/>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What is HDF5?</a:t>
            </a:r>
            <a:endParaRPr i="0" sz="4000" u="none" cap="none" strike="noStrike">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HDF5 Goals</a:t>
            </a:r>
            <a:endParaRPr i="0" sz="4000" u="none" cap="none" strike="noStrike">
              <a:solidFill>
                <a:srgbClr val="000000"/>
              </a:solidFill>
            </a:endParaRPr>
          </a:p>
        </p:txBody>
      </p:sp>
      <p:sp>
        <p:nvSpPr>
          <p:cNvPr id="169" name="Google Shape;169;p32"/>
          <p:cNvSpPr/>
          <p:nvPr/>
        </p:nvSpPr>
        <p:spPr>
          <a:xfrm>
            <a:off x="419040" y="876240"/>
            <a:ext cx="11162880" cy="2833560"/>
          </a:xfrm>
          <a:prstGeom prst="rect">
            <a:avLst/>
          </a:prstGeom>
          <a:noFill/>
          <a:ln>
            <a:noFill/>
          </a:ln>
        </p:spPr>
        <p:txBody>
          <a:bodyPr anchorCtr="0" anchor="t" bIns="45000" lIns="90000" spcFirstLastPara="1" rIns="90000" wrap="square" tIns="45000">
            <a:noAutofit/>
          </a:bodyPr>
          <a:lstStyle/>
          <a:p>
            <a:pPr indent="-342900" lvl="0" marL="457200" rtl="0" algn="l">
              <a:spcBef>
                <a:spcPts val="0"/>
              </a:spcBef>
              <a:spcAft>
                <a:spcPts val="0"/>
              </a:spcAft>
              <a:buClr>
                <a:schemeClr val="dk1"/>
              </a:buClr>
              <a:buSzPts val="1800"/>
              <a:buChar char="●"/>
            </a:pPr>
            <a:r>
              <a:rPr lang="en-US" sz="1800">
                <a:solidFill>
                  <a:schemeClr val="dk1"/>
                </a:solidFill>
              </a:rPr>
              <a:t>Capability to run on target(products) and on host pc devices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Capability to capture and save data (low-light, thermal data, etc.), either individually or from multiple sources at once on a single component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Capable of I/O fast enough to not bog down the pipeline on target or on host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Data structured to be exportable and viewable with the use of in house and HDF provided tooling</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Capable of replaying the exact data into a new pipeline, where it can be changed or run as is from a single component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Behavior can be changed by the user</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70" name="Google Shape;170;p32"/>
          <p:cNvPicPr preferRelativeResize="0"/>
          <p:nvPr/>
        </p:nvPicPr>
        <p:blipFill>
          <a:blip r:embed="rId3">
            <a:alphaModFix/>
          </a:blip>
          <a:stretch>
            <a:fillRect/>
          </a:stretch>
        </p:blipFill>
        <p:spPr>
          <a:xfrm>
            <a:off x="3094913" y="3281075"/>
            <a:ext cx="5325651" cy="3576925"/>
          </a:xfrm>
          <a:prstGeom prst="rect">
            <a:avLst/>
          </a:prstGeom>
          <a:noFill/>
          <a:ln>
            <a:noFill/>
          </a:ln>
        </p:spPr>
      </p:pic>
      <p:sp>
        <p:nvSpPr>
          <p:cNvPr id="171" name="Google Shape;171;p32"/>
          <p:cNvSpPr txBox="1"/>
          <p:nvPr/>
        </p:nvSpPr>
        <p:spPr>
          <a:xfrm>
            <a:off x="5988188" y="6426900"/>
            <a:ext cx="310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US" sz="800">
                <a:solidFill>
                  <a:srgbClr val="999999"/>
                </a:solidFill>
              </a:rPr>
              <a:t>Image: Dsets_fig5 (From https://support.hdfgroup.org/HDF5/doc1.6/UG/10_Datasets.html)</a:t>
            </a:r>
            <a:endParaRPr i="1" sz="800">
              <a:solidFill>
                <a:srgbClr val="99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nvSpPr>
        <p:spPr>
          <a:xfrm>
            <a:off x="152405" y="152395"/>
            <a:ext cx="7924200" cy="6774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None/>
            </a:pPr>
            <a:r>
              <a:rPr b="1" lang="en-US" sz="4000">
                <a:solidFill>
                  <a:schemeClr val="dk1"/>
                </a:solidFill>
              </a:rPr>
              <a:t>Libamigen HDF5</a:t>
            </a:r>
            <a:r>
              <a:rPr b="1" lang="en-US" sz="4000">
                <a:solidFill>
                  <a:schemeClr val="dk1"/>
                </a:solidFill>
              </a:rPr>
              <a:t> File Structure</a:t>
            </a:r>
            <a:endParaRPr b="1" sz="4000">
              <a:solidFill>
                <a:schemeClr val="dk1"/>
              </a:solidFill>
            </a:endParaRPr>
          </a:p>
        </p:txBody>
      </p:sp>
      <p:pic>
        <p:nvPicPr>
          <p:cNvPr id="177" name="Google Shape;177;p33"/>
          <p:cNvPicPr preferRelativeResize="0"/>
          <p:nvPr/>
        </p:nvPicPr>
        <p:blipFill>
          <a:blip r:embed="rId3">
            <a:alphaModFix/>
          </a:blip>
          <a:stretch>
            <a:fillRect/>
          </a:stretch>
        </p:blipFill>
        <p:spPr>
          <a:xfrm>
            <a:off x="1718071" y="829800"/>
            <a:ext cx="8755866" cy="6028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HDF5 Support: Sinks</a:t>
            </a:r>
            <a:endParaRPr i="0" sz="4000" u="none" cap="none" strike="noStrike">
              <a:solidFill>
                <a:srgbClr val="000000"/>
              </a:solidFill>
            </a:endParaRPr>
          </a:p>
        </p:txBody>
      </p:sp>
      <p:sp>
        <p:nvSpPr>
          <p:cNvPr id="183" name="Google Shape;183;p34"/>
          <p:cNvSpPr/>
          <p:nvPr/>
        </p:nvSpPr>
        <p:spPr>
          <a:xfrm>
            <a:off x="419050" y="876250"/>
            <a:ext cx="11163000" cy="24315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en-US" sz="1800">
                <a:solidFill>
                  <a:schemeClr val="dk1"/>
                </a:solidFill>
              </a:rPr>
              <a:t>Summary: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Source component sends frame data from OutPort ‘dst’ to a HDF5FileSink component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HDF5FileSink writes frame data to a .h5 file</a:t>
            </a:r>
            <a:endParaRPr sz="1800">
              <a:solidFill>
                <a:schemeClr val="dk1"/>
              </a:solidFill>
            </a:endParaRPr>
          </a:p>
        </p:txBody>
      </p:sp>
      <p:pic>
        <p:nvPicPr>
          <p:cNvPr id="184" name="Google Shape;184;p34"/>
          <p:cNvPicPr preferRelativeResize="0"/>
          <p:nvPr/>
        </p:nvPicPr>
        <p:blipFill>
          <a:blip r:embed="rId3">
            <a:alphaModFix/>
          </a:blip>
          <a:stretch>
            <a:fillRect/>
          </a:stretch>
        </p:blipFill>
        <p:spPr>
          <a:xfrm>
            <a:off x="9487225" y="4334098"/>
            <a:ext cx="2552375" cy="1914300"/>
          </a:xfrm>
          <a:prstGeom prst="rect">
            <a:avLst/>
          </a:prstGeom>
          <a:noFill/>
          <a:ln>
            <a:noFill/>
          </a:ln>
        </p:spPr>
      </p:pic>
      <p:pic>
        <p:nvPicPr>
          <p:cNvPr id="185" name="Google Shape;185;p34"/>
          <p:cNvPicPr preferRelativeResize="0"/>
          <p:nvPr/>
        </p:nvPicPr>
        <p:blipFill rotWithShape="1">
          <a:blip r:embed="rId4">
            <a:alphaModFix/>
          </a:blip>
          <a:srcRect b="0" l="0" r="5687" t="0"/>
          <a:stretch/>
        </p:blipFill>
        <p:spPr>
          <a:xfrm>
            <a:off x="10183963" y="2571150"/>
            <a:ext cx="1158900" cy="1009650"/>
          </a:xfrm>
          <a:prstGeom prst="rect">
            <a:avLst/>
          </a:prstGeom>
          <a:noFill/>
          <a:ln>
            <a:noFill/>
          </a:ln>
        </p:spPr>
      </p:pic>
      <p:cxnSp>
        <p:nvCxnSpPr>
          <p:cNvPr id="186" name="Google Shape;186;p34"/>
          <p:cNvCxnSpPr>
            <a:stCxn id="184" idx="0"/>
            <a:endCxn id="185" idx="2"/>
          </p:cNvCxnSpPr>
          <p:nvPr/>
        </p:nvCxnSpPr>
        <p:spPr>
          <a:xfrm rot="10800000">
            <a:off x="10763413" y="3580798"/>
            <a:ext cx="0" cy="753300"/>
          </a:xfrm>
          <a:prstGeom prst="straightConnector1">
            <a:avLst/>
          </a:prstGeom>
          <a:noFill/>
          <a:ln cap="flat" cmpd="sng" w="28575">
            <a:solidFill>
              <a:schemeClr val="dk2"/>
            </a:solidFill>
            <a:prstDash val="solid"/>
            <a:round/>
            <a:headEnd len="med" w="med" type="none"/>
            <a:tailEnd len="med" w="med" type="triangle"/>
          </a:ln>
        </p:spPr>
      </p:cxnSp>
      <p:pic>
        <p:nvPicPr>
          <p:cNvPr id="187" name="Google Shape;187;p34"/>
          <p:cNvPicPr preferRelativeResize="0"/>
          <p:nvPr/>
        </p:nvPicPr>
        <p:blipFill>
          <a:blip r:embed="rId5">
            <a:alphaModFix/>
          </a:blip>
          <a:stretch>
            <a:fillRect/>
          </a:stretch>
        </p:blipFill>
        <p:spPr>
          <a:xfrm>
            <a:off x="0" y="2715587"/>
            <a:ext cx="9182426" cy="2483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nvSpPr>
        <p:spPr>
          <a:xfrm>
            <a:off x="152405" y="152395"/>
            <a:ext cx="7924200" cy="6774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None/>
            </a:pPr>
            <a:r>
              <a:rPr b="1" lang="en-US" sz="4000"/>
              <a:t>HDF5 Support: Sources</a:t>
            </a:r>
            <a:endParaRPr i="0" sz="4000" u="none" cap="none" strike="noStrike">
              <a:solidFill>
                <a:srgbClr val="000000"/>
              </a:solidFill>
            </a:endParaRPr>
          </a:p>
        </p:txBody>
      </p:sp>
      <p:sp>
        <p:nvSpPr>
          <p:cNvPr id="193" name="Google Shape;193;p35"/>
          <p:cNvSpPr/>
          <p:nvPr/>
        </p:nvSpPr>
        <p:spPr>
          <a:xfrm>
            <a:off x="419050" y="876250"/>
            <a:ext cx="11163000" cy="24315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Clr>
                <a:schemeClr val="dk1"/>
              </a:buClr>
              <a:buSzPts val="1100"/>
              <a:buFont typeface="Arial"/>
              <a:buNone/>
            </a:pPr>
            <a:r>
              <a:rPr lang="en-US" sz="1800">
                <a:solidFill>
                  <a:schemeClr val="dk1"/>
                </a:solidFill>
              </a:rPr>
              <a:t>Summary: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HDF5FileSource reads frame data from a .h5 file, then sends frame data from OutPort ‘dst0’ to a Sink component</a:t>
            </a:r>
            <a:endParaRPr sz="1800">
              <a:solidFill>
                <a:schemeClr val="dk1"/>
              </a:solidFill>
            </a:endParaRPr>
          </a:p>
        </p:txBody>
      </p:sp>
      <p:pic>
        <p:nvPicPr>
          <p:cNvPr id="194" name="Google Shape;194;p35"/>
          <p:cNvPicPr preferRelativeResize="0"/>
          <p:nvPr/>
        </p:nvPicPr>
        <p:blipFill>
          <a:blip r:embed="rId3">
            <a:alphaModFix/>
          </a:blip>
          <a:stretch>
            <a:fillRect/>
          </a:stretch>
        </p:blipFill>
        <p:spPr>
          <a:xfrm>
            <a:off x="9487225" y="4334098"/>
            <a:ext cx="2552375" cy="1914300"/>
          </a:xfrm>
          <a:prstGeom prst="rect">
            <a:avLst/>
          </a:prstGeom>
          <a:noFill/>
          <a:ln>
            <a:noFill/>
          </a:ln>
        </p:spPr>
      </p:pic>
      <p:pic>
        <p:nvPicPr>
          <p:cNvPr id="195" name="Google Shape;195;p35"/>
          <p:cNvPicPr preferRelativeResize="0"/>
          <p:nvPr/>
        </p:nvPicPr>
        <p:blipFill rotWithShape="1">
          <a:blip r:embed="rId4">
            <a:alphaModFix/>
          </a:blip>
          <a:srcRect b="0" l="0" r="5687" t="0"/>
          <a:stretch/>
        </p:blipFill>
        <p:spPr>
          <a:xfrm>
            <a:off x="10183963" y="2571150"/>
            <a:ext cx="1158900" cy="1009650"/>
          </a:xfrm>
          <a:prstGeom prst="rect">
            <a:avLst/>
          </a:prstGeom>
          <a:noFill/>
          <a:ln>
            <a:noFill/>
          </a:ln>
        </p:spPr>
      </p:pic>
      <p:cxnSp>
        <p:nvCxnSpPr>
          <p:cNvPr id="196" name="Google Shape;196;p35"/>
          <p:cNvCxnSpPr>
            <a:stCxn id="195" idx="2"/>
            <a:endCxn id="194" idx="0"/>
          </p:cNvCxnSpPr>
          <p:nvPr/>
        </p:nvCxnSpPr>
        <p:spPr>
          <a:xfrm>
            <a:off x="10763413" y="3580800"/>
            <a:ext cx="0" cy="753300"/>
          </a:xfrm>
          <a:prstGeom prst="straightConnector1">
            <a:avLst/>
          </a:prstGeom>
          <a:noFill/>
          <a:ln cap="flat" cmpd="sng" w="28575">
            <a:solidFill>
              <a:schemeClr val="dk2"/>
            </a:solidFill>
            <a:prstDash val="solid"/>
            <a:round/>
            <a:headEnd len="med" w="med" type="none"/>
            <a:tailEnd len="med" w="med" type="triangle"/>
          </a:ln>
        </p:spPr>
      </p:cxnSp>
      <p:pic>
        <p:nvPicPr>
          <p:cNvPr id="197" name="Google Shape;197;p35"/>
          <p:cNvPicPr preferRelativeResize="0"/>
          <p:nvPr/>
        </p:nvPicPr>
        <p:blipFill>
          <a:blip r:embed="rId5">
            <a:alphaModFix/>
          </a:blip>
          <a:stretch>
            <a:fillRect/>
          </a:stretch>
        </p:blipFill>
        <p:spPr>
          <a:xfrm>
            <a:off x="0" y="2908800"/>
            <a:ext cx="9244249" cy="209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